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257" r:id="rId3"/>
    <p:sldId id="259" r:id="rId4"/>
    <p:sldId id="260" r:id="rId5"/>
    <p:sldId id="261" r:id="rId6"/>
    <p:sldId id="262" r:id="rId7"/>
    <p:sldId id="263" r:id="rId8"/>
    <p:sldId id="265" r:id="rId9"/>
    <p:sldId id="266" r:id="rId10"/>
    <p:sldId id="258"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5BE2A-4639-406C-9EE4-608A7E85D713}" v="12" dt="2022-04-29T05:31:10.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p:scale>
          <a:sx n="55" d="100"/>
          <a:sy n="55" d="100"/>
        </p:scale>
        <p:origin x="1119" y="8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2245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335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1031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235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563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676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265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236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424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120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1881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33745238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textbc.ca/physicalgeology2ed/chapter/17-2-landforms-and-coastal-erosio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qld.gov.au/environment/land/soil/erosion/impacts/"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qld.gov.au/environment/land/soil/erosion/impacts"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rosion"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arches-national-park-clouds-erosion-formation-35543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view-image.php?image=167806&amp;picture=ripples-dans-les-dunes-de-sable"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eo.libretexts.org/LibreTexts/UCD_GEL_109:_Sediments_and_Strata_(Sumner)/Lecture_Notes/09._Weathering_and_Erosion"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umenlearning.com/boundless-biology/chapter/threats-to-biodiversity/" TargetMode="External"/><Relationship Id="rId2" Type="http://schemas.openxmlformats.org/officeDocument/2006/relationships/image" Target="../media/image8.jpe"/><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nio.com/nature-landscapes/deserts/sandstone-geology-landscape-erosion-nature-canyon-desert"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7658" y="3144663"/>
            <a:ext cx="3196684" cy="1785936"/>
          </a:xfrm>
        </p:spPr>
        <p:txBody>
          <a:bodyPr vert="horz" lIns="91440" tIns="45720" rIns="91440" bIns="45720" rtlCol="0" anchor="t">
            <a:normAutofit fontScale="92500" lnSpcReduction="20000"/>
          </a:bodyPr>
          <a:lstStyle/>
          <a:p>
            <a:r>
              <a:rPr lang="en-US" sz="7200" dirty="0">
                <a:cs typeface="Calibri"/>
              </a:rPr>
              <a:t> Erosion </a:t>
            </a:r>
            <a:r>
              <a:rPr lang="en-US" sz="5400" dirty="0">
                <a:cs typeface="Calibri"/>
              </a:rPr>
              <a:t>   </a:t>
            </a:r>
            <a:r>
              <a:rPr lang="en-US" dirty="0">
                <a:cs typeface="Calibri"/>
              </a:rPr>
              <a:t> by Nandana Sooraj   </a:t>
            </a:r>
          </a:p>
          <a:p>
            <a:r>
              <a:rPr lang="en-US" dirty="0">
                <a:cs typeface="Calibri"/>
              </a:rPr>
              <a:t>2</a:t>
            </a:r>
            <a:r>
              <a:rPr lang="en-US" baseline="30000" dirty="0">
                <a:cs typeface="Calibri"/>
              </a:rPr>
              <a:t>nd</a:t>
            </a:r>
            <a:r>
              <a:rPr lang="en-US" dirty="0">
                <a:cs typeface="Calibri"/>
              </a:rPr>
              <a:t> grade   </a:t>
            </a:r>
            <a:endParaRPr lang="en-US" dirty="0"/>
          </a:p>
        </p:txBody>
      </p:sp>
      <p:pic>
        <p:nvPicPr>
          <p:cNvPr id="5" name="Picture 5" descr="A picture containing mountain, rock, outdoor, sky&#10;&#10;Description automatically generated">
            <a:extLst>
              <a:ext uri="{FF2B5EF4-FFF2-40B4-BE49-F238E27FC236}">
                <a16:creationId xmlns:a16="http://schemas.microsoft.com/office/drawing/2014/main" id="{1117762A-19C6-90F8-A7D8-79BF061FFA8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067" r="19802" b="1"/>
          <a:stretch/>
        </p:blipFill>
        <p:spPr>
          <a:xfrm>
            <a:off x="-9093" y="10"/>
            <a:ext cx="4404098" cy="6857990"/>
          </a:xfrm>
          <a:custGeom>
            <a:avLst/>
            <a:gdLst/>
            <a:ahLst/>
            <a:cxnLst/>
            <a:rect l="l" t="t" r="r" b="b"/>
            <a:pathLst>
              <a:path w="4404118" h="6858000">
                <a:moveTo>
                  <a:pt x="2339583" y="0"/>
                </a:moveTo>
                <a:lnTo>
                  <a:pt x="2355830" y="61476"/>
                </a:lnTo>
                <a:cubicBezTo>
                  <a:pt x="2361586" y="83045"/>
                  <a:pt x="2368094" y="103971"/>
                  <a:pt x="2377524" y="122586"/>
                </a:cubicBezTo>
                <a:cubicBezTo>
                  <a:pt x="2392415" y="151907"/>
                  <a:pt x="2419460" y="173413"/>
                  <a:pt x="2444420" y="192440"/>
                </a:cubicBezTo>
                <a:cubicBezTo>
                  <a:pt x="2495529" y="231487"/>
                  <a:pt x="2527080" y="290106"/>
                  <a:pt x="2559207" y="349349"/>
                </a:cubicBezTo>
                <a:cubicBezTo>
                  <a:pt x="2571632" y="372606"/>
                  <a:pt x="2588563" y="392138"/>
                  <a:pt x="2602225" y="414481"/>
                </a:cubicBezTo>
                <a:cubicBezTo>
                  <a:pt x="2608496" y="424893"/>
                  <a:pt x="2614942" y="437236"/>
                  <a:pt x="2616684" y="450003"/>
                </a:cubicBezTo>
                <a:cubicBezTo>
                  <a:pt x="2622547" y="490034"/>
                  <a:pt x="2641148" y="514975"/>
                  <a:pt x="2669003" y="533869"/>
                </a:cubicBezTo>
                <a:cubicBezTo>
                  <a:pt x="2681901" y="542764"/>
                  <a:pt x="2691903" y="559689"/>
                  <a:pt x="2700535" y="575333"/>
                </a:cubicBezTo>
                <a:cubicBezTo>
                  <a:pt x="2729512" y="628690"/>
                  <a:pt x="2754821" y="684525"/>
                  <a:pt x="2807479" y="710990"/>
                </a:cubicBezTo>
                <a:cubicBezTo>
                  <a:pt x="2820500" y="717450"/>
                  <a:pt x="2830720" y="740669"/>
                  <a:pt x="2835001" y="758969"/>
                </a:cubicBezTo>
                <a:cubicBezTo>
                  <a:pt x="2842218" y="789390"/>
                  <a:pt x="2843647" y="820083"/>
                  <a:pt x="2870022" y="838495"/>
                </a:cubicBezTo>
                <a:cubicBezTo>
                  <a:pt x="2878885" y="844641"/>
                  <a:pt x="2881584" y="867894"/>
                  <a:pt x="2882402" y="884069"/>
                </a:cubicBezTo>
                <a:cubicBezTo>
                  <a:pt x="2885078" y="932638"/>
                  <a:pt x="2898165" y="960616"/>
                  <a:pt x="2936995" y="969072"/>
                </a:cubicBezTo>
                <a:cubicBezTo>
                  <a:pt x="3007357" y="984417"/>
                  <a:pt x="3043775" y="1046171"/>
                  <a:pt x="3076951" y="1112096"/>
                </a:cubicBezTo>
                <a:cubicBezTo>
                  <a:pt x="3100643" y="1158994"/>
                  <a:pt x="3117151" y="1211409"/>
                  <a:pt x="3141387" y="1257566"/>
                </a:cubicBezTo>
                <a:cubicBezTo>
                  <a:pt x="3153277" y="1279930"/>
                  <a:pt x="3173543" y="1297754"/>
                  <a:pt x="3193071" y="1311394"/>
                </a:cubicBezTo>
                <a:cubicBezTo>
                  <a:pt x="3224094" y="1332909"/>
                  <a:pt x="3241804" y="1362627"/>
                  <a:pt x="3250073" y="1405992"/>
                </a:cubicBezTo>
                <a:cubicBezTo>
                  <a:pt x="3257673" y="1446266"/>
                  <a:pt x="3273857" y="1483664"/>
                  <a:pt x="3283740" y="1523444"/>
                </a:cubicBezTo>
                <a:cubicBezTo>
                  <a:pt x="3293127" y="1560430"/>
                  <a:pt x="3298747" y="1599065"/>
                  <a:pt x="3306504" y="1636638"/>
                </a:cubicBezTo>
                <a:cubicBezTo>
                  <a:pt x="3311477" y="1661025"/>
                  <a:pt x="3314234" y="1687006"/>
                  <a:pt x="3323416" y="1708173"/>
                </a:cubicBezTo>
                <a:cubicBezTo>
                  <a:pt x="3340602" y="1747889"/>
                  <a:pt x="3341593" y="1786419"/>
                  <a:pt x="3330834" y="1831463"/>
                </a:cubicBezTo>
                <a:cubicBezTo>
                  <a:pt x="3323215" y="1863606"/>
                  <a:pt x="3323028" y="1899517"/>
                  <a:pt x="3325458" y="1932531"/>
                </a:cubicBezTo>
                <a:cubicBezTo>
                  <a:pt x="3328288" y="1972134"/>
                  <a:pt x="3328527" y="2009738"/>
                  <a:pt x="3320394" y="2050249"/>
                </a:cubicBezTo>
                <a:cubicBezTo>
                  <a:pt x="3309254" y="2105857"/>
                  <a:pt x="3314506" y="2159685"/>
                  <a:pt x="3338141" y="2210114"/>
                </a:cubicBezTo>
                <a:cubicBezTo>
                  <a:pt x="3363243" y="2264284"/>
                  <a:pt x="3384387" y="2321440"/>
                  <a:pt x="3404628" y="2378738"/>
                </a:cubicBezTo>
                <a:cubicBezTo>
                  <a:pt x="3410511" y="2395084"/>
                  <a:pt x="3411689" y="2418120"/>
                  <a:pt x="3407259" y="2435467"/>
                </a:cubicBezTo>
                <a:cubicBezTo>
                  <a:pt x="3392793" y="2491151"/>
                  <a:pt x="3380194" y="2549275"/>
                  <a:pt x="3356495" y="2599849"/>
                </a:cubicBezTo>
                <a:cubicBezTo>
                  <a:pt x="3320179" y="2677233"/>
                  <a:pt x="3293483" y="2755427"/>
                  <a:pt x="3294074" y="2842361"/>
                </a:cubicBezTo>
                <a:cubicBezTo>
                  <a:pt x="3294172" y="2865245"/>
                  <a:pt x="3302178" y="2890058"/>
                  <a:pt x="3312858" y="2908439"/>
                </a:cubicBezTo>
                <a:cubicBezTo>
                  <a:pt x="3331888" y="2941339"/>
                  <a:pt x="3348643" y="2973100"/>
                  <a:pt x="3351202" y="3016205"/>
                </a:cubicBezTo>
                <a:cubicBezTo>
                  <a:pt x="3353458" y="3055184"/>
                  <a:pt x="3399269" y="3091033"/>
                  <a:pt x="3438099" y="3085336"/>
                </a:cubicBezTo>
                <a:cubicBezTo>
                  <a:pt x="3481887" y="3078970"/>
                  <a:pt x="3514312" y="3095239"/>
                  <a:pt x="3539878" y="3136681"/>
                </a:cubicBezTo>
                <a:cubicBezTo>
                  <a:pt x="3550096" y="3153637"/>
                  <a:pt x="3567509" y="3163435"/>
                  <a:pt x="3579433" y="3179271"/>
                </a:cubicBezTo>
                <a:cubicBezTo>
                  <a:pt x="3589310" y="3192368"/>
                  <a:pt x="3599714" y="3207990"/>
                  <a:pt x="3603096" y="3224801"/>
                </a:cubicBezTo>
                <a:cubicBezTo>
                  <a:pt x="3609269" y="3254802"/>
                  <a:pt x="3620336" y="3275144"/>
                  <a:pt x="3643662" y="3288499"/>
                </a:cubicBezTo>
                <a:cubicBezTo>
                  <a:pt x="3677663" y="3307714"/>
                  <a:pt x="3709940" y="3331312"/>
                  <a:pt x="3743281" y="3352066"/>
                </a:cubicBezTo>
                <a:cubicBezTo>
                  <a:pt x="3762563" y="3364307"/>
                  <a:pt x="3771612" y="3383279"/>
                  <a:pt x="3773604" y="3409971"/>
                </a:cubicBezTo>
                <a:cubicBezTo>
                  <a:pt x="3774973" y="3425409"/>
                  <a:pt x="3774833" y="3445264"/>
                  <a:pt x="3782303" y="3455027"/>
                </a:cubicBezTo>
                <a:cubicBezTo>
                  <a:pt x="3823032" y="3508129"/>
                  <a:pt x="3817073" y="3575628"/>
                  <a:pt x="3816834" y="3641755"/>
                </a:cubicBezTo>
                <a:cubicBezTo>
                  <a:pt x="3816868" y="3649380"/>
                  <a:pt x="3816465" y="3656950"/>
                  <a:pt x="3815414" y="3664423"/>
                </a:cubicBezTo>
                <a:cubicBezTo>
                  <a:pt x="3801919" y="3755638"/>
                  <a:pt x="3815819" y="3842268"/>
                  <a:pt x="3831022" y="3929077"/>
                </a:cubicBezTo>
                <a:cubicBezTo>
                  <a:pt x="3835097" y="3951977"/>
                  <a:pt x="3833989" y="3977140"/>
                  <a:pt x="3833427" y="4001566"/>
                </a:cubicBezTo>
                <a:cubicBezTo>
                  <a:pt x="3832188" y="4065371"/>
                  <a:pt x="3821392" y="4131101"/>
                  <a:pt x="3844622" y="4190727"/>
                </a:cubicBezTo>
                <a:cubicBezTo>
                  <a:pt x="3862782" y="4237659"/>
                  <a:pt x="3887520" y="4278712"/>
                  <a:pt x="3928268" y="4300238"/>
                </a:cubicBezTo>
                <a:cubicBezTo>
                  <a:pt x="3955639" y="4314708"/>
                  <a:pt x="3971141" y="4338123"/>
                  <a:pt x="3977747" y="4374448"/>
                </a:cubicBezTo>
                <a:cubicBezTo>
                  <a:pt x="3983513" y="4405752"/>
                  <a:pt x="3995802" y="4434707"/>
                  <a:pt x="4003670" y="4465215"/>
                </a:cubicBezTo>
                <a:cubicBezTo>
                  <a:pt x="4007817" y="4481320"/>
                  <a:pt x="4013181" y="4499770"/>
                  <a:pt x="4010889" y="4516055"/>
                </a:cubicBezTo>
                <a:cubicBezTo>
                  <a:pt x="4004766" y="4559572"/>
                  <a:pt x="3997230" y="4603706"/>
                  <a:pt x="3985367" y="4645602"/>
                </a:cubicBezTo>
                <a:cubicBezTo>
                  <a:pt x="3979327" y="4666529"/>
                  <a:pt x="3964001" y="4685883"/>
                  <a:pt x="3949671" y="4701292"/>
                </a:cubicBezTo>
                <a:cubicBezTo>
                  <a:pt x="3934619" y="4717144"/>
                  <a:pt x="3926217" y="4732840"/>
                  <a:pt x="3934280" y="4754123"/>
                </a:cubicBezTo>
                <a:cubicBezTo>
                  <a:pt x="3954470" y="4807057"/>
                  <a:pt x="3975168" y="4859522"/>
                  <a:pt x="3997064" y="4911338"/>
                </a:cubicBezTo>
                <a:cubicBezTo>
                  <a:pt x="4000886" y="4920316"/>
                  <a:pt x="4011419" y="4925608"/>
                  <a:pt x="4019528" y="4930834"/>
                </a:cubicBezTo>
                <a:cubicBezTo>
                  <a:pt x="4057441" y="4955228"/>
                  <a:pt x="4096344" y="4977308"/>
                  <a:pt x="4133308" y="5003744"/>
                </a:cubicBezTo>
                <a:cubicBezTo>
                  <a:pt x="4145954" y="5012874"/>
                  <a:pt x="4153881" y="5031960"/>
                  <a:pt x="4163240" y="5047160"/>
                </a:cubicBezTo>
                <a:cubicBezTo>
                  <a:pt x="4166325" y="5051950"/>
                  <a:pt x="4165736" y="5060853"/>
                  <a:pt x="4169223" y="5064337"/>
                </a:cubicBezTo>
                <a:cubicBezTo>
                  <a:pt x="4201572" y="5095297"/>
                  <a:pt x="4199843" y="5142157"/>
                  <a:pt x="4206880" y="5186434"/>
                </a:cubicBezTo>
                <a:cubicBezTo>
                  <a:pt x="4212828" y="5224301"/>
                  <a:pt x="4215657" y="5263904"/>
                  <a:pt x="4222813" y="5299486"/>
                </a:cubicBezTo>
                <a:cubicBezTo>
                  <a:pt x="4234060" y="5354705"/>
                  <a:pt x="4242835" y="5405490"/>
                  <a:pt x="4235257" y="5464049"/>
                </a:cubicBezTo>
                <a:cubicBezTo>
                  <a:pt x="4232096" y="5488106"/>
                  <a:pt x="4247880" y="5518914"/>
                  <a:pt x="4261474" y="5540158"/>
                </a:cubicBezTo>
                <a:cubicBezTo>
                  <a:pt x="4287766" y="5581156"/>
                  <a:pt x="4293039" y="5623827"/>
                  <a:pt x="4280115" y="5674826"/>
                </a:cubicBezTo>
                <a:cubicBezTo>
                  <a:pt x="4275759" y="5691638"/>
                  <a:pt x="4279993" y="5711838"/>
                  <a:pt x="4282322" y="5729864"/>
                </a:cubicBezTo>
                <a:cubicBezTo>
                  <a:pt x="4284366" y="5746757"/>
                  <a:pt x="4288475" y="5763124"/>
                  <a:pt x="4293132" y="5778754"/>
                </a:cubicBezTo>
                <a:cubicBezTo>
                  <a:pt x="4298890" y="5797536"/>
                  <a:pt x="4302061" y="5820581"/>
                  <a:pt x="4313246" y="5832226"/>
                </a:cubicBezTo>
                <a:cubicBezTo>
                  <a:pt x="4348093" y="5868983"/>
                  <a:pt x="4358048" y="5922385"/>
                  <a:pt x="4360648" y="5971487"/>
                </a:cubicBezTo>
                <a:cubicBezTo>
                  <a:pt x="4364319" y="6036528"/>
                  <a:pt x="4361672" y="6107215"/>
                  <a:pt x="4321661" y="6165296"/>
                </a:cubicBezTo>
                <a:cubicBezTo>
                  <a:pt x="4297541" y="6200015"/>
                  <a:pt x="4287954" y="6235151"/>
                  <a:pt x="4306753" y="6277545"/>
                </a:cubicBezTo>
                <a:cubicBezTo>
                  <a:pt x="4319729" y="6306327"/>
                  <a:pt x="4304165" y="6357226"/>
                  <a:pt x="4281339" y="6379605"/>
                </a:cubicBezTo>
                <a:cubicBezTo>
                  <a:pt x="4273124" y="6387708"/>
                  <a:pt x="4264871" y="6396077"/>
                  <a:pt x="4251023" y="6409646"/>
                </a:cubicBezTo>
                <a:cubicBezTo>
                  <a:pt x="4300272" y="6444619"/>
                  <a:pt x="4296891" y="6503223"/>
                  <a:pt x="4299881" y="6560548"/>
                </a:cubicBezTo>
                <a:cubicBezTo>
                  <a:pt x="4301794" y="6595663"/>
                  <a:pt x="4327948" y="6607784"/>
                  <a:pt x="4352197" y="6617730"/>
                </a:cubicBezTo>
                <a:cubicBezTo>
                  <a:pt x="4395933" y="6635319"/>
                  <a:pt x="4412086" y="6665089"/>
                  <a:pt x="4400475" y="6720904"/>
                </a:cubicBezTo>
                <a:lnTo>
                  <a:pt x="4366138" y="6858000"/>
                </a:lnTo>
                <a:lnTo>
                  <a:pt x="0" y="6858000"/>
                </a:lnTo>
                <a:lnTo>
                  <a:pt x="1" y="0"/>
                </a:lnTo>
                <a:close/>
              </a:path>
            </a:pathLst>
          </a:custGeom>
        </p:spPr>
      </p:pic>
      <p:pic>
        <p:nvPicPr>
          <p:cNvPr id="4" name="Picture 3" descr="Growing plant">
            <a:extLst>
              <a:ext uri="{FF2B5EF4-FFF2-40B4-BE49-F238E27FC236}">
                <a16:creationId xmlns:a16="http://schemas.microsoft.com/office/drawing/2014/main" id="{5B160DF4-0C67-E0F2-3AE7-7C44842B172A}"/>
              </a:ext>
            </a:extLst>
          </p:cNvPr>
          <p:cNvPicPr>
            <a:picLocks noChangeAspect="1"/>
          </p:cNvPicPr>
          <p:nvPr/>
        </p:nvPicPr>
        <p:blipFill rotWithShape="1">
          <a:blip r:embed="rId4"/>
          <a:srcRect l="31219" r="30880" b="-2"/>
          <a:stretch/>
        </p:blipFill>
        <p:spPr>
          <a:xfrm>
            <a:off x="8300617" y="-3563"/>
            <a:ext cx="3893968" cy="6858000"/>
          </a:xfrm>
          <a:custGeom>
            <a:avLst/>
            <a:gdLst/>
            <a:ahLst/>
            <a:cxnLst/>
            <a:rect l="l" t="t" r="r" b="b"/>
            <a:pathLst>
              <a:path w="3893968" h="6858000">
                <a:moveTo>
                  <a:pt x="338369" y="0"/>
                </a:moveTo>
                <a:lnTo>
                  <a:pt x="3893968" y="0"/>
                </a:lnTo>
                <a:lnTo>
                  <a:pt x="3893968" y="6858000"/>
                </a:lnTo>
                <a:lnTo>
                  <a:pt x="1216671" y="6858000"/>
                </a:lnTo>
                <a:lnTo>
                  <a:pt x="1198416" y="6818459"/>
                </a:lnTo>
                <a:cubicBezTo>
                  <a:pt x="1190734" y="6803472"/>
                  <a:pt x="1187035" y="6786020"/>
                  <a:pt x="1183009" y="6769170"/>
                </a:cubicBezTo>
                <a:cubicBezTo>
                  <a:pt x="1172295" y="6725194"/>
                  <a:pt x="1169341" y="6678213"/>
                  <a:pt x="1138622" y="6641421"/>
                </a:cubicBezTo>
                <a:cubicBezTo>
                  <a:pt x="1114549" y="6612440"/>
                  <a:pt x="1085974" y="6588651"/>
                  <a:pt x="1047406" y="6581078"/>
                </a:cubicBezTo>
                <a:cubicBezTo>
                  <a:pt x="1021497" y="6575985"/>
                  <a:pt x="1004018" y="6562662"/>
                  <a:pt x="991710" y="6538917"/>
                </a:cubicBezTo>
                <a:cubicBezTo>
                  <a:pt x="981041" y="6518466"/>
                  <a:pt x="965269" y="6500777"/>
                  <a:pt x="952962" y="6481244"/>
                </a:cubicBezTo>
                <a:cubicBezTo>
                  <a:pt x="946472" y="6470931"/>
                  <a:pt x="938516" y="6459224"/>
                  <a:pt x="937458" y="6447652"/>
                </a:cubicBezTo>
                <a:cubicBezTo>
                  <a:pt x="934632" y="6416727"/>
                  <a:pt x="932894" y="6385131"/>
                  <a:pt x="935239" y="6354307"/>
                </a:cubicBezTo>
                <a:cubicBezTo>
                  <a:pt x="936511" y="6338889"/>
                  <a:pt x="945954" y="6322914"/>
                  <a:pt x="955280" y="6309818"/>
                </a:cubicBezTo>
                <a:cubicBezTo>
                  <a:pt x="965138" y="6296290"/>
                  <a:pt x="969377" y="6284043"/>
                  <a:pt x="958607" y="6270870"/>
                </a:cubicBezTo>
                <a:cubicBezTo>
                  <a:pt x="931703" y="6238132"/>
                  <a:pt x="904454" y="6205803"/>
                  <a:pt x="876308" y="6174132"/>
                </a:cubicBezTo>
                <a:cubicBezTo>
                  <a:pt x="871407" y="6168650"/>
                  <a:pt x="861488" y="6166879"/>
                  <a:pt x="853639" y="6164727"/>
                </a:cubicBezTo>
                <a:cubicBezTo>
                  <a:pt x="816950" y="6154686"/>
                  <a:pt x="779845" y="6146408"/>
                  <a:pt x="743586" y="6134801"/>
                </a:cubicBezTo>
                <a:cubicBezTo>
                  <a:pt x="731165" y="6130771"/>
                  <a:pt x="720915" y="6119081"/>
                  <a:pt x="710165" y="6110309"/>
                </a:cubicBezTo>
                <a:cubicBezTo>
                  <a:pt x="706663" y="6107567"/>
                  <a:pt x="705521" y="6101357"/>
                  <a:pt x="701917" y="6099584"/>
                </a:cubicBezTo>
                <a:cubicBezTo>
                  <a:pt x="668742" y="6084061"/>
                  <a:pt x="661569" y="6051619"/>
                  <a:pt x="647429" y="6022496"/>
                </a:cubicBezTo>
                <a:cubicBezTo>
                  <a:pt x="635396" y="5997577"/>
                  <a:pt x="625690" y="5970917"/>
                  <a:pt x="613055" y="5947779"/>
                </a:cubicBezTo>
                <a:cubicBezTo>
                  <a:pt x="593323" y="5911894"/>
                  <a:pt x="576507" y="5878614"/>
                  <a:pt x="572144" y="5837119"/>
                </a:cubicBezTo>
                <a:cubicBezTo>
                  <a:pt x="570393" y="5820061"/>
                  <a:pt x="551309" y="5801720"/>
                  <a:pt x="535849" y="5789550"/>
                </a:cubicBezTo>
                <a:cubicBezTo>
                  <a:pt x="505966" y="5766073"/>
                  <a:pt x="493620" y="5737740"/>
                  <a:pt x="495189" y="5700485"/>
                </a:cubicBezTo>
                <a:cubicBezTo>
                  <a:pt x="495787" y="5688187"/>
                  <a:pt x="488469" y="5675080"/>
                  <a:pt x="483167" y="5663132"/>
                </a:cubicBezTo>
                <a:cubicBezTo>
                  <a:pt x="478315" y="5651905"/>
                  <a:pt x="471809" y="5641405"/>
                  <a:pt x="464972" y="5631508"/>
                </a:cubicBezTo>
                <a:cubicBezTo>
                  <a:pt x="456621" y="5619645"/>
                  <a:pt x="449678" y="5604401"/>
                  <a:pt x="438035" y="5598387"/>
                </a:cubicBezTo>
                <a:cubicBezTo>
                  <a:pt x="401668" y="5579329"/>
                  <a:pt x="383369" y="5544462"/>
                  <a:pt x="372106" y="5511248"/>
                </a:cubicBezTo>
                <a:cubicBezTo>
                  <a:pt x="356996" y="5467291"/>
                  <a:pt x="346209" y="5418348"/>
                  <a:pt x="369471" y="5371457"/>
                </a:cubicBezTo>
                <a:cubicBezTo>
                  <a:pt x="383550" y="5343391"/>
                  <a:pt x="385210" y="5317603"/>
                  <a:pt x="361431" y="5291847"/>
                </a:cubicBezTo>
                <a:cubicBezTo>
                  <a:pt x="345107" y="5274398"/>
                  <a:pt x="348937" y="5236746"/>
                  <a:pt x="364192" y="5217372"/>
                </a:cubicBezTo>
                <a:cubicBezTo>
                  <a:pt x="369673" y="5210365"/>
                  <a:pt x="375137" y="5203170"/>
                  <a:pt x="384393" y="5191420"/>
                </a:cubicBezTo>
                <a:cubicBezTo>
                  <a:pt x="336126" y="5176127"/>
                  <a:pt x="328192" y="5135340"/>
                  <a:pt x="315081" y="5096554"/>
                </a:cubicBezTo>
                <a:cubicBezTo>
                  <a:pt x="306982" y="5072810"/>
                  <a:pt x="282541" y="5069113"/>
                  <a:pt x="260118" y="5066571"/>
                </a:cubicBezTo>
                <a:cubicBezTo>
                  <a:pt x="219739" y="5062225"/>
                  <a:pt x="200534" y="5044659"/>
                  <a:pt x="200101" y="5004334"/>
                </a:cubicBezTo>
                <a:cubicBezTo>
                  <a:pt x="199667" y="4959801"/>
                  <a:pt x="201887" y="4915027"/>
                  <a:pt x="205282" y="4870526"/>
                </a:cubicBezTo>
                <a:cubicBezTo>
                  <a:pt x="207493" y="4842394"/>
                  <a:pt x="216776" y="4816294"/>
                  <a:pt x="237135" y="4794155"/>
                </a:cubicBezTo>
                <a:cubicBezTo>
                  <a:pt x="256979" y="4772639"/>
                  <a:pt x="254096" y="4768311"/>
                  <a:pt x="234769" y="4747312"/>
                </a:cubicBezTo>
                <a:cubicBezTo>
                  <a:pt x="212248" y="4722779"/>
                  <a:pt x="191160" y="4697159"/>
                  <a:pt x="171312" y="4670469"/>
                </a:cubicBezTo>
                <a:cubicBezTo>
                  <a:pt x="164997" y="4662055"/>
                  <a:pt x="164007" y="4649137"/>
                  <a:pt x="161847" y="4638047"/>
                </a:cubicBezTo>
                <a:cubicBezTo>
                  <a:pt x="158025" y="4619266"/>
                  <a:pt x="152446" y="4600072"/>
                  <a:pt x="153024" y="4581273"/>
                </a:cubicBezTo>
                <a:cubicBezTo>
                  <a:pt x="153671" y="4563232"/>
                  <a:pt x="159836" y="4544876"/>
                  <a:pt x="166106" y="4527662"/>
                </a:cubicBezTo>
                <a:cubicBezTo>
                  <a:pt x="183711" y="4479566"/>
                  <a:pt x="206974" y="4434780"/>
                  <a:pt x="242952" y="4397249"/>
                </a:cubicBezTo>
                <a:cubicBezTo>
                  <a:pt x="247676" y="4392419"/>
                  <a:pt x="248776" y="4383519"/>
                  <a:pt x="249824" y="4376152"/>
                </a:cubicBezTo>
                <a:cubicBezTo>
                  <a:pt x="251596" y="4364130"/>
                  <a:pt x="253141" y="4351746"/>
                  <a:pt x="252430" y="4339758"/>
                </a:cubicBezTo>
                <a:cubicBezTo>
                  <a:pt x="249021" y="4281533"/>
                  <a:pt x="271420" y="4233574"/>
                  <a:pt x="310483" y="4192126"/>
                </a:cubicBezTo>
                <a:cubicBezTo>
                  <a:pt x="321638" y="4180203"/>
                  <a:pt x="322204" y="4171734"/>
                  <a:pt x="307088" y="4161254"/>
                </a:cubicBezTo>
                <a:cubicBezTo>
                  <a:pt x="289526" y="4149088"/>
                  <a:pt x="294190" y="4128957"/>
                  <a:pt x="296371" y="4110965"/>
                </a:cubicBezTo>
                <a:cubicBezTo>
                  <a:pt x="298501" y="4092407"/>
                  <a:pt x="300805" y="4073639"/>
                  <a:pt x="302936" y="4055080"/>
                </a:cubicBezTo>
                <a:cubicBezTo>
                  <a:pt x="304360" y="4041369"/>
                  <a:pt x="305423" y="4027880"/>
                  <a:pt x="307434" y="4014304"/>
                </a:cubicBezTo>
                <a:cubicBezTo>
                  <a:pt x="313711" y="3972028"/>
                  <a:pt x="307277" y="3935121"/>
                  <a:pt x="273285" y="3904367"/>
                </a:cubicBezTo>
                <a:cubicBezTo>
                  <a:pt x="247229" y="3880922"/>
                  <a:pt x="237210" y="3848744"/>
                  <a:pt x="241230" y="3813177"/>
                </a:cubicBezTo>
                <a:cubicBezTo>
                  <a:pt x="241779" y="3808726"/>
                  <a:pt x="245070" y="3802879"/>
                  <a:pt x="243276" y="3799981"/>
                </a:cubicBezTo>
                <a:cubicBezTo>
                  <a:pt x="216902" y="3756289"/>
                  <a:pt x="252672" y="3716481"/>
                  <a:pt x="251290" y="3674138"/>
                </a:cubicBezTo>
                <a:cubicBezTo>
                  <a:pt x="250727" y="3655443"/>
                  <a:pt x="263035" y="3635188"/>
                  <a:pt x="272701" y="3617470"/>
                </a:cubicBezTo>
                <a:cubicBezTo>
                  <a:pt x="285970" y="3593109"/>
                  <a:pt x="298896" y="3571267"/>
                  <a:pt x="289223" y="3540780"/>
                </a:cubicBezTo>
                <a:cubicBezTo>
                  <a:pt x="279361" y="3510308"/>
                  <a:pt x="289661" y="3480672"/>
                  <a:pt x="309536" y="3455326"/>
                </a:cubicBezTo>
                <a:cubicBezTo>
                  <a:pt x="324601" y="3435968"/>
                  <a:pt x="324333" y="3416286"/>
                  <a:pt x="317440" y="3393195"/>
                </a:cubicBezTo>
                <a:cubicBezTo>
                  <a:pt x="308872" y="3364327"/>
                  <a:pt x="305700" y="3333817"/>
                  <a:pt x="299375" y="3304362"/>
                </a:cubicBezTo>
                <a:cubicBezTo>
                  <a:pt x="298026" y="3297979"/>
                  <a:pt x="294625" y="3290066"/>
                  <a:pt x="289725" y="3286686"/>
                </a:cubicBezTo>
                <a:cubicBezTo>
                  <a:pt x="228943" y="3245373"/>
                  <a:pt x="222391" y="3179973"/>
                  <a:pt x="213841" y="3115712"/>
                </a:cubicBezTo>
                <a:cubicBezTo>
                  <a:pt x="208562" y="3076788"/>
                  <a:pt x="204974" y="3037516"/>
                  <a:pt x="202333" y="2998158"/>
                </a:cubicBezTo>
                <a:cubicBezTo>
                  <a:pt x="201311" y="2984859"/>
                  <a:pt x="203063" y="2970544"/>
                  <a:pt x="207679" y="2958260"/>
                </a:cubicBezTo>
                <a:cubicBezTo>
                  <a:pt x="217395" y="2932695"/>
                  <a:pt x="230888" y="2908699"/>
                  <a:pt x="240811" y="2883304"/>
                </a:cubicBezTo>
                <a:cubicBezTo>
                  <a:pt x="244723" y="2873766"/>
                  <a:pt x="243837" y="2861986"/>
                  <a:pt x="243624" y="2851292"/>
                </a:cubicBezTo>
                <a:cubicBezTo>
                  <a:pt x="243427" y="2832371"/>
                  <a:pt x="236967" y="2811919"/>
                  <a:pt x="242323" y="2795169"/>
                </a:cubicBezTo>
                <a:cubicBezTo>
                  <a:pt x="256133" y="2751630"/>
                  <a:pt x="248562" y="2712721"/>
                  <a:pt x="227468" y="2674477"/>
                </a:cubicBezTo>
                <a:cubicBezTo>
                  <a:pt x="197898" y="2620936"/>
                  <a:pt x="194974" y="2568022"/>
                  <a:pt x="229169" y="2515160"/>
                </a:cubicBezTo>
                <a:cubicBezTo>
                  <a:pt x="244595" y="2491368"/>
                  <a:pt x="234271" y="2470503"/>
                  <a:pt x="218516" y="2453005"/>
                </a:cubicBezTo>
                <a:cubicBezTo>
                  <a:pt x="200223" y="2432867"/>
                  <a:pt x="194125" y="2412190"/>
                  <a:pt x="203806" y="2386246"/>
                </a:cubicBezTo>
                <a:cubicBezTo>
                  <a:pt x="205960" y="2380500"/>
                  <a:pt x="203921" y="2372844"/>
                  <a:pt x="202383" y="2366479"/>
                </a:cubicBezTo>
                <a:cubicBezTo>
                  <a:pt x="194277" y="2330108"/>
                  <a:pt x="182927" y="2293842"/>
                  <a:pt x="213009" y="2260869"/>
                </a:cubicBezTo>
                <a:cubicBezTo>
                  <a:pt x="218923" y="2254397"/>
                  <a:pt x="220676" y="2244289"/>
                  <a:pt x="224312" y="2235920"/>
                </a:cubicBezTo>
                <a:cubicBezTo>
                  <a:pt x="239095" y="2200902"/>
                  <a:pt x="237508" y="2202386"/>
                  <a:pt x="213159" y="2174578"/>
                </a:cubicBezTo>
                <a:cubicBezTo>
                  <a:pt x="200355" y="2160060"/>
                  <a:pt x="186823" y="2139680"/>
                  <a:pt x="186125" y="2121572"/>
                </a:cubicBezTo>
                <a:cubicBezTo>
                  <a:pt x="181881" y="2012343"/>
                  <a:pt x="145114" y="1911445"/>
                  <a:pt x="109864" y="1810408"/>
                </a:cubicBezTo>
                <a:cubicBezTo>
                  <a:pt x="88103" y="1748120"/>
                  <a:pt x="81469" y="1685980"/>
                  <a:pt x="91769" y="1620762"/>
                </a:cubicBezTo>
                <a:cubicBezTo>
                  <a:pt x="99319" y="1573585"/>
                  <a:pt x="75980" y="1531718"/>
                  <a:pt x="58766" y="1489867"/>
                </a:cubicBezTo>
                <a:cubicBezTo>
                  <a:pt x="55296" y="1481193"/>
                  <a:pt x="44098" y="1473800"/>
                  <a:pt x="34747" y="1469871"/>
                </a:cubicBezTo>
                <a:cubicBezTo>
                  <a:pt x="1693" y="1455674"/>
                  <a:pt x="-5822" y="1427857"/>
                  <a:pt x="4009" y="1390995"/>
                </a:cubicBezTo>
                <a:cubicBezTo>
                  <a:pt x="11672" y="1361792"/>
                  <a:pt x="22973" y="1334742"/>
                  <a:pt x="45160" y="1309565"/>
                </a:cubicBezTo>
                <a:cubicBezTo>
                  <a:pt x="71154" y="1280027"/>
                  <a:pt x="101047" y="1249173"/>
                  <a:pt x="109185" y="1206343"/>
                </a:cubicBezTo>
                <a:cubicBezTo>
                  <a:pt x="112659" y="1187852"/>
                  <a:pt x="111997" y="1172227"/>
                  <a:pt x="104951" y="1153741"/>
                </a:cubicBezTo>
                <a:cubicBezTo>
                  <a:pt x="91344" y="1117871"/>
                  <a:pt x="80754" y="1081537"/>
                  <a:pt x="109281" y="1044112"/>
                </a:cubicBezTo>
                <a:cubicBezTo>
                  <a:pt x="125001" y="1023546"/>
                  <a:pt x="133854" y="996911"/>
                  <a:pt x="126699" y="966766"/>
                </a:cubicBezTo>
                <a:cubicBezTo>
                  <a:pt x="117713" y="929136"/>
                  <a:pt x="128390" y="893152"/>
                  <a:pt x="145915" y="858839"/>
                </a:cubicBezTo>
                <a:cubicBezTo>
                  <a:pt x="152256" y="846589"/>
                  <a:pt x="155129" y="831979"/>
                  <a:pt x="157503" y="818181"/>
                </a:cubicBezTo>
                <a:cubicBezTo>
                  <a:pt x="163007" y="786305"/>
                  <a:pt x="167546" y="754324"/>
                  <a:pt x="171498" y="722208"/>
                </a:cubicBezTo>
                <a:cubicBezTo>
                  <a:pt x="174831" y="695887"/>
                  <a:pt x="176631" y="669515"/>
                  <a:pt x="179187" y="643071"/>
                </a:cubicBezTo>
                <a:cubicBezTo>
                  <a:pt x="181898" y="614129"/>
                  <a:pt x="192167" y="590426"/>
                  <a:pt x="219739" y="576047"/>
                </a:cubicBezTo>
                <a:cubicBezTo>
                  <a:pt x="228499" y="571420"/>
                  <a:pt x="234877" y="561655"/>
                  <a:pt x="241807" y="553752"/>
                </a:cubicBezTo>
                <a:cubicBezTo>
                  <a:pt x="246840" y="548128"/>
                  <a:pt x="250390" y="540914"/>
                  <a:pt x="255648" y="535652"/>
                </a:cubicBezTo>
                <a:cubicBezTo>
                  <a:pt x="283353" y="508059"/>
                  <a:pt x="311279" y="480830"/>
                  <a:pt x="339002" y="453429"/>
                </a:cubicBezTo>
                <a:cubicBezTo>
                  <a:pt x="341623" y="450701"/>
                  <a:pt x="344794" y="447734"/>
                  <a:pt x="345828" y="444388"/>
                </a:cubicBezTo>
                <a:cubicBezTo>
                  <a:pt x="356625" y="409732"/>
                  <a:pt x="366629" y="374766"/>
                  <a:pt x="378222" y="340421"/>
                </a:cubicBezTo>
                <a:cubicBezTo>
                  <a:pt x="382751" y="327190"/>
                  <a:pt x="388574" y="313459"/>
                  <a:pt x="397572" y="303070"/>
                </a:cubicBezTo>
                <a:cubicBezTo>
                  <a:pt x="417983" y="279398"/>
                  <a:pt x="440464" y="257448"/>
                  <a:pt x="447297" y="225451"/>
                </a:cubicBezTo>
                <a:cubicBezTo>
                  <a:pt x="449308" y="216084"/>
                  <a:pt x="449839" y="205132"/>
                  <a:pt x="446575" y="196630"/>
                </a:cubicBezTo>
                <a:cubicBezTo>
                  <a:pt x="433090" y="162088"/>
                  <a:pt x="417206" y="128533"/>
                  <a:pt x="403168" y="94234"/>
                </a:cubicBezTo>
                <a:cubicBezTo>
                  <a:pt x="394482" y="72455"/>
                  <a:pt x="384657" y="52883"/>
                  <a:pt x="360144" y="44217"/>
                </a:cubicBezTo>
                <a:cubicBezTo>
                  <a:pt x="353229" y="41791"/>
                  <a:pt x="345238" y="33911"/>
                  <a:pt x="343268" y="27013"/>
                </a:cubicBezTo>
                <a:close/>
              </a:path>
            </a:pathLst>
          </a:custGeom>
        </p:spPr>
      </p:pic>
      <p:sp>
        <p:nvSpPr>
          <p:cNvPr id="6" name="TextBox 5">
            <a:extLst>
              <a:ext uri="{FF2B5EF4-FFF2-40B4-BE49-F238E27FC236}">
                <a16:creationId xmlns:a16="http://schemas.microsoft.com/office/drawing/2014/main" id="{3CA375ED-EAC4-C3A4-6E77-7A6FFEAF4403}"/>
              </a:ext>
            </a:extLst>
          </p:cNvPr>
          <p:cNvSpPr txBox="1"/>
          <p:nvPr/>
        </p:nvSpPr>
        <p:spPr>
          <a:xfrm>
            <a:off x="9500237" y="6657945"/>
            <a:ext cx="2691763"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a:extLst>
                    <a:ext uri="{A12FA001-AC4F-418D-AE19-62706E023703}">
                      <ahyp:hlinkClr xmlns:ahyp="http://schemas.microsoft.com/office/drawing/2018/hyperlinkcolor" val="tx"/>
                    </a:ext>
                  </a:extLst>
                </a:hlinkClick>
              </a:rPr>
              <a:t>CC BY</a:t>
            </a:r>
            <a:r>
              <a:rPr lang="en-US" sz="700" dirty="0">
                <a:solidFill>
                  <a:srgbClr val="FFFFFF"/>
                </a:solidFill>
              </a:rPr>
              <a:t>.</a:t>
            </a:r>
          </a:p>
        </p:txBody>
      </p:sp>
      <p:sp>
        <p:nvSpPr>
          <p:cNvPr id="8" name="TextBox 7">
            <a:extLst>
              <a:ext uri="{FF2B5EF4-FFF2-40B4-BE49-F238E27FC236}">
                <a16:creationId xmlns:a16="http://schemas.microsoft.com/office/drawing/2014/main" id="{3658B7AC-C5B7-F556-0528-75054B513AC2}"/>
              </a:ext>
            </a:extLst>
          </p:cNvPr>
          <p:cNvSpPr txBox="1"/>
          <p:nvPr/>
        </p:nvSpPr>
        <p:spPr>
          <a:xfrm>
            <a:off x="4497658" y="2221333"/>
            <a:ext cx="31966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cs typeface="Calibri"/>
              </a:rPr>
              <a:t>  </a:t>
            </a:r>
            <a:r>
              <a:rPr lang="en-US" sz="5400" dirty="0">
                <a:cs typeface="Calibri"/>
              </a:rPr>
              <a:t> Studying</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E12EDB-EDF8-22B7-7904-B6184C8A445C}"/>
              </a:ext>
            </a:extLst>
          </p:cNvPr>
          <p:cNvSpPr>
            <a:spLocks noGrp="1"/>
          </p:cNvSpPr>
          <p:nvPr>
            <p:ph type="title"/>
          </p:nvPr>
        </p:nvSpPr>
        <p:spPr>
          <a:xfrm>
            <a:off x="630936" y="640080"/>
            <a:ext cx="4818888" cy="1481328"/>
          </a:xfrm>
        </p:spPr>
        <p:txBody>
          <a:bodyPr anchor="b">
            <a:noAutofit/>
          </a:bodyPr>
          <a:lstStyle/>
          <a:p>
            <a:r>
              <a:rPr lang="en-US" sz="5400" dirty="0">
                <a:cs typeface="Calibri Light"/>
              </a:rPr>
              <a:t>How erosion affects humans</a:t>
            </a: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A6C7B6-DDA8-CCB5-15C5-EF88F9787C98}"/>
              </a:ext>
            </a:extLst>
          </p:cNvPr>
          <p:cNvSpPr>
            <a:spLocks noGrp="1"/>
          </p:cNvSpPr>
          <p:nvPr>
            <p:ph idx="1"/>
          </p:nvPr>
        </p:nvSpPr>
        <p:spPr>
          <a:xfrm>
            <a:off x="630936" y="2660904"/>
            <a:ext cx="4818888" cy="3547872"/>
          </a:xfrm>
        </p:spPr>
        <p:txBody>
          <a:bodyPr anchor="t">
            <a:normAutofit/>
          </a:bodyPr>
          <a:lstStyle/>
          <a:p>
            <a:pPr marL="0" indent="0">
              <a:buNone/>
            </a:pPr>
            <a:r>
              <a:rPr lang="en-US" sz="1800" b="0" i="0" dirty="0">
                <a:effectLst/>
                <a:latin typeface="Helvetica Neue"/>
              </a:rPr>
              <a:t>Soil erosion can create problems for farmers. </a:t>
            </a:r>
          </a:p>
          <a:p>
            <a:pPr marL="0" indent="0">
              <a:buNone/>
            </a:pPr>
            <a:r>
              <a:rPr lang="en-US" sz="1800" dirty="0">
                <a:latin typeface="Helvetica Neue"/>
              </a:rPr>
              <a:t>Soil</a:t>
            </a:r>
            <a:r>
              <a:rPr lang="en-US" sz="1800" b="0" i="0" dirty="0">
                <a:effectLst/>
                <a:latin typeface="Helvetica Neue"/>
              </a:rPr>
              <a:t> erosion can remove soil, leaving a thin layer or rocky soil behind. </a:t>
            </a:r>
          </a:p>
          <a:p>
            <a:pPr marL="0" indent="0">
              <a:buNone/>
            </a:pPr>
            <a:r>
              <a:rPr lang="en-US" sz="1800" b="0" i="0" dirty="0">
                <a:effectLst/>
                <a:latin typeface="Helvetica Neue"/>
              </a:rPr>
              <a:t>Erosion can also cause problems for humans by removing rocks or soil that support buildings.</a:t>
            </a:r>
            <a:endParaRPr lang="en-US" sz="1800" dirty="0"/>
          </a:p>
        </p:txBody>
      </p:sp>
      <p:pic>
        <p:nvPicPr>
          <p:cNvPr id="6" name="Picture 5" descr="A road with water on the side&#10;&#10;Description automatically generated with low confidence">
            <a:extLst>
              <a:ext uri="{FF2B5EF4-FFF2-40B4-BE49-F238E27FC236}">
                <a16:creationId xmlns:a16="http://schemas.microsoft.com/office/drawing/2014/main" id="{C75A01B7-B090-48EA-9987-02D35F596D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04411" y="0"/>
            <a:ext cx="6287589" cy="6858000"/>
          </a:xfrm>
          <a:prstGeom prst="rect">
            <a:avLst/>
          </a:prstGeom>
        </p:spPr>
      </p:pic>
      <p:sp>
        <p:nvSpPr>
          <p:cNvPr id="7" name="TextBox 6">
            <a:extLst>
              <a:ext uri="{FF2B5EF4-FFF2-40B4-BE49-F238E27FC236}">
                <a16:creationId xmlns:a16="http://schemas.microsoft.com/office/drawing/2014/main" id="{A131CF10-18B7-412D-B1EA-4A084F9F5C8D}"/>
              </a:ext>
            </a:extLst>
          </p:cNvPr>
          <p:cNvSpPr txBox="1"/>
          <p:nvPr/>
        </p:nvSpPr>
        <p:spPr>
          <a:xfrm>
            <a:off x="8016792" y="4425443"/>
            <a:ext cx="1409318" cy="307777"/>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3" tooltip="http://www.qld.gov.au/environment/land/soil/erosion/impact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2560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CF2ED1-3475-4E02-B44B-88CA8E2C5866}"/>
              </a:ext>
            </a:extLst>
          </p:cNvPr>
          <p:cNvSpPr>
            <a:spLocks noGrp="1"/>
          </p:cNvSpPr>
          <p:nvPr>
            <p:ph type="title"/>
          </p:nvPr>
        </p:nvSpPr>
        <p:spPr>
          <a:xfrm>
            <a:off x="630936" y="640080"/>
            <a:ext cx="4818888" cy="1481328"/>
          </a:xfrm>
        </p:spPr>
        <p:txBody>
          <a:bodyPr anchor="b">
            <a:noAutofit/>
          </a:bodyPr>
          <a:lstStyle/>
          <a:p>
            <a:r>
              <a:rPr lang="en-US" sz="5400" dirty="0"/>
              <a:t>Positive effects of erosion</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F4F5DB-5652-42E5-8277-B7809F9C515C}"/>
              </a:ext>
            </a:extLst>
          </p:cNvPr>
          <p:cNvSpPr>
            <a:spLocks noGrp="1"/>
          </p:cNvSpPr>
          <p:nvPr>
            <p:ph idx="1"/>
          </p:nvPr>
        </p:nvSpPr>
        <p:spPr>
          <a:xfrm>
            <a:off x="630936" y="2660904"/>
            <a:ext cx="4818888" cy="3547872"/>
          </a:xfrm>
        </p:spPr>
        <p:txBody>
          <a:bodyPr anchor="t">
            <a:normAutofit/>
          </a:bodyPr>
          <a:lstStyle/>
          <a:p>
            <a:pPr marL="0" indent="0">
              <a:buNone/>
            </a:pPr>
            <a:r>
              <a:rPr lang="en-US" sz="1800" dirty="0">
                <a:latin typeface="Helvetica Neue"/>
              </a:rPr>
              <a:t>Creates new land formations like </a:t>
            </a:r>
            <a:r>
              <a:rPr lang="en-US" sz="1800" b="0" i="0" dirty="0">
                <a:effectLst/>
                <a:latin typeface="Helvetica Neue"/>
              </a:rPr>
              <a:t>plateaus, hills, coastlines, valleys.</a:t>
            </a:r>
          </a:p>
          <a:p>
            <a:pPr marL="0" indent="0">
              <a:buNone/>
            </a:pPr>
            <a:r>
              <a:rPr lang="en-US" sz="1800" dirty="0">
                <a:latin typeface="Helvetica Neue"/>
              </a:rPr>
              <a:t>H</a:t>
            </a:r>
            <a:r>
              <a:rPr lang="en-US" sz="1800" b="0" i="0" dirty="0">
                <a:effectLst/>
                <a:latin typeface="Helvetica Neue"/>
              </a:rPr>
              <a:t>elps archaeologists by bringing fossils on top of soil.</a:t>
            </a:r>
          </a:p>
          <a:p>
            <a:pPr marL="0" indent="0">
              <a:buNone/>
            </a:pPr>
            <a:r>
              <a:rPr lang="en-US" sz="1800" dirty="0">
                <a:latin typeface="Helvetica Neue"/>
              </a:rPr>
              <a:t>Helps in creating fertile land thus helping farmers.</a:t>
            </a:r>
            <a:endParaRPr lang="en-US" sz="1800" b="0" i="0" dirty="0">
              <a:effectLst/>
              <a:latin typeface="Helvetica Neue"/>
            </a:endParaRPr>
          </a:p>
          <a:p>
            <a:pPr marL="0" indent="0">
              <a:buNone/>
            </a:pPr>
            <a:endParaRPr lang="en-US" sz="2200" b="0" i="0" dirty="0">
              <a:effectLst/>
              <a:latin typeface="NonBreakingSpaceOverride"/>
            </a:endParaRPr>
          </a:p>
          <a:p>
            <a:endParaRPr lang="en-US" sz="2200" dirty="0"/>
          </a:p>
        </p:txBody>
      </p:sp>
      <p:pic>
        <p:nvPicPr>
          <p:cNvPr id="5" name="Picture 4" descr="A picture containing grass, outdoor, nature, grassy&#10;&#10;Description automatically generated">
            <a:extLst>
              <a:ext uri="{FF2B5EF4-FFF2-40B4-BE49-F238E27FC236}">
                <a16:creationId xmlns:a16="http://schemas.microsoft.com/office/drawing/2014/main" id="{BEB1EF9B-F846-4080-B66D-298A67617B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2064258"/>
            <a:ext cx="5458968" cy="2729484"/>
          </a:xfrm>
          <a:prstGeom prst="rect">
            <a:avLst/>
          </a:prstGeom>
        </p:spPr>
      </p:pic>
      <p:sp>
        <p:nvSpPr>
          <p:cNvPr id="6" name="TextBox 5">
            <a:extLst>
              <a:ext uri="{FF2B5EF4-FFF2-40B4-BE49-F238E27FC236}">
                <a16:creationId xmlns:a16="http://schemas.microsoft.com/office/drawing/2014/main" id="{B6005C68-9FDE-453A-9431-3FEC8E65B3B4}"/>
              </a:ext>
            </a:extLst>
          </p:cNvPr>
          <p:cNvSpPr txBox="1"/>
          <p:nvPr/>
        </p:nvSpPr>
        <p:spPr>
          <a:xfrm>
            <a:off x="9371200" y="4593687"/>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qld.gov.au/environment/land/soil/erosion/impact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64406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67797C-4BED-253B-EB73-D9F87422B0E9}"/>
              </a:ext>
            </a:extLst>
          </p:cNvPr>
          <p:cNvSpPr>
            <a:spLocks noGrp="1"/>
          </p:cNvSpPr>
          <p:nvPr>
            <p:ph type="title"/>
          </p:nvPr>
        </p:nvSpPr>
        <p:spPr>
          <a:xfrm>
            <a:off x="572493" y="238539"/>
            <a:ext cx="11018520" cy="1434415"/>
          </a:xfrm>
        </p:spPr>
        <p:txBody>
          <a:bodyPr vert="horz" lIns="91440" tIns="45720" rIns="91440" bIns="45720" rtlCol="0" anchor="b" anchorCtr="0">
            <a:normAutofit/>
          </a:bodyPr>
          <a:lstStyle/>
          <a:p>
            <a:r>
              <a:rPr lang="en-US" sz="5400" dirty="0"/>
              <a:t>What is Erosion</a:t>
            </a:r>
          </a:p>
        </p:txBody>
      </p:sp>
      <p:sp>
        <p:nvSpPr>
          <p:cNvPr id="6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A98C900-9B18-CB1B-8A33-2E0ACBB5F2C7}"/>
              </a:ext>
            </a:extLst>
          </p:cNvPr>
          <p:cNvSpPr txBox="1"/>
          <p:nvPr/>
        </p:nvSpPr>
        <p:spPr>
          <a:xfrm>
            <a:off x="572493" y="2071316"/>
            <a:ext cx="6713552" cy="41191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Aft>
                <a:spcPts val="600"/>
              </a:spcAft>
            </a:pPr>
            <a:r>
              <a:rPr lang="en-US" dirty="0">
                <a:latin typeface="Helvetica Neue"/>
              </a:rPr>
              <a:t>Erosion is when water, wind, ice, gravity, humans or plants break a landform.</a:t>
            </a:r>
          </a:p>
          <a:p>
            <a:pPr defTabSz="914400">
              <a:lnSpc>
                <a:spcPct val="90000"/>
              </a:lnSpc>
              <a:spcAft>
                <a:spcPts val="600"/>
              </a:spcAft>
            </a:pPr>
            <a:endParaRPr lang="en-US" dirty="0">
              <a:latin typeface="Helvetica Neue"/>
            </a:endParaRPr>
          </a:p>
          <a:p>
            <a:pPr defTabSz="914400">
              <a:lnSpc>
                <a:spcPct val="90000"/>
              </a:lnSpc>
              <a:spcAft>
                <a:spcPts val="600"/>
              </a:spcAft>
            </a:pPr>
            <a:r>
              <a:rPr lang="en-US" dirty="0">
                <a:latin typeface="Helvetica Neue"/>
              </a:rPr>
              <a:t>Erosion is an eating away of a surface. The word "erosion" comes from the Latin word  "erodere" meaning to eat out.</a:t>
            </a:r>
          </a:p>
          <a:p>
            <a:pPr defTabSz="914400">
              <a:lnSpc>
                <a:spcPct val="90000"/>
              </a:lnSpc>
              <a:spcAft>
                <a:spcPts val="600"/>
              </a:spcAft>
            </a:pPr>
            <a:endParaRPr lang="en-US" dirty="0">
              <a:latin typeface="Helvetica Neue"/>
            </a:endParaRPr>
          </a:p>
        </p:txBody>
      </p:sp>
      <p:pic>
        <p:nvPicPr>
          <p:cNvPr id="4" name="Picture 4" descr="A picture containing sky, outdoor, nature, mountain&#10;&#10;Description automatically generated">
            <a:extLst>
              <a:ext uri="{FF2B5EF4-FFF2-40B4-BE49-F238E27FC236}">
                <a16:creationId xmlns:a16="http://schemas.microsoft.com/office/drawing/2014/main" id="{53BAF65F-B5F1-CC8A-A155-616EC75C8D5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8148" r="8386"/>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7D37FCAF-5BF1-0CF1-1944-2DA39ADC158C}"/>
              </a:ext>
            </a:extLst>
          </p:cNvPr>
          <p:cNvSpPr txBox="1"/>
          <p:nvPr/>
        </p:nvSpPr>
        <p:spPr>
          <a:xfrm>
            <a:off x="9295254" y="5990433"/>
            <a:ext cx="2321468"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a:extLst>
                    <a:ext uri="{A12FA001-AC4F-418D-AE19-62706E023703}">
                      <ahyp:hlinkClr xmlns:ahyp="http://schemas.microsoft.com/office/drawing/2018/hyperlinkcolor" val="tx"/>
                    </a:ext>
                  </a:extLst>
                </a:hlinkClick>
              </a:rPr>
              <a:t>CC BY-SA</a:t>
            </a:r>
            <a:r>
              <a:rPr lang="en-US" sz="700" dirty="0">
                <a:solidFill>
                  <a:srgbClr val="FFFFFF"/>
                </a:solidFill>
              </a:rPr>
              <a:t>.</a:t>
            </a:r>
          </a:p>
        </p:txBody>
      </p:sp>
      <p:sp>
        <p:nvSpPr>
          <p:cNvPr id="8" name="TextBox 7">
            <a:extLst>
              <a:ext uri="{FF2B5EF4-FFF2-40B4-BE49-F238E27FC236}">
                <a16:creationId xmlns:a16="http://schemas.microsoft.com/office/drawing/2014/main" id="{F61DA170-9B2F-E827-86C0-1CC59931252F}"/>
              </a:ext>
            </a:extLst>
          </p:cNvPr>
          <p:cNvSpPr txBox="1"/>
          <p:nvPr/>
        </p:nvSpPr>
        <p:spPr>
          <a:xfrm>
            <a:off x="13042900" y="4692650"/>
            <a:ext cx="2743200" cy="36933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dirty="0"/>
              <a:t>Click to add text</a:t>
            </a:r>
          </a:p>
        </p:txBody>
      </p:sp>
    </p:spTree>
    <p:extLst>
      <p:ext uri="{BB962C8B-B14F-4D97-AF65-F5344CB8AC3E}">
        <p14:creationId xmlns:p14="http://schemas.microsoft.com/office/powerpoint/2010/main" val="30508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281FA-158B-4562-B46F-5F187DB47F54}"/>
              </a:ext>
            </a:extLst>
          </p:cNvPr>
          <p:cNvSpPr>
            <a:spLocks noGrp="1"/>
          </p:cNvSpPr>
          <p:nvPr>
            <p:ph type="title"/>
          </p:nvPr>
        </p:nvSpPr>
        <p:spPr>
          <a:xfrm>
            <a:off x="841248" y="548640"/>
            <a:ext cx="3600860" cy="5431536"/>
          </a:xfrm>
        </p:spPr>
        <p:txBody>
          <a:bodyPr>
            <a:normAutofit/>
          </a:bodyPr>
          <a:lstStyle/>
          <a:p>
            <a:r>
              <a:rPr lang="en-US" sz="5400" dirty="0"/>
              <a:t>Types of Erosion</a:t>
            </a:r>
          </a:p>
        </p:txBody>
      </p:sp>
      <p:sp>
        <p:nvSpPr>
          <p:cNvPr id="3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D674C4F2-1D77-496E-A2EA-02F0AB7437BE}"/>
              </a:ext>
            </a:extLst>
          </p:cNvPr>
          <p:cNvSpPr>
            <a:spLocks noGrp="1"/>
          </p:cNvSpPr>
          <p:nvPr>
            <p:ph idx="1"/>
          </p:nvPr>
        </p:nvSpPr>
        <p:spPr>
          <a:xfrm>
            <a:off x="5126418" y="552091"/>
            <a:ext cx="6224335" cy="5431536"/>
          </a:xfrm>
        </p:spPr>
        <p:txBody>
          <a:bodyPr anchor="ctr">
            <a:normAutofit/>
          </a:bodyPr>
          <a:lstStyle/>
          <a:p>
            <a:r>
              <a:rPr lang="en-US" sz="2200" dirty="0"/>
              <a:t>By Water</a:t>
            </a:r>
          </a:p>
          <a:p>
            <a:r>
              <a:rPr lang="en-US" sz="2200" dirty="0"/>
              <a:t>By Ice</a:t>
            </a:r>
          </a:p>
          <a:p>
            <a:r>
              <a:rPr lang="en-US" sz="2200" dirty="0"/>
              <a:t>By Wind</a:t>
            </a:r>
          </a:p>
          <a:p>
            <a:r>
              <a:rPr lang="en-US" sz="2200" dirty="0"/>
              <a:t>By Gravity</a:t>
            </a:r>
          </a:p>
          <a:p>
            <a:r>
              <a:rPr lang="en-US" sz="2200" dirty="0"/>
              <a:t>By Humans</a:t>
            </a:r>
          </a:p>
          <a:p>
            <a:r>
              <a:rPr lang="en-US" sz="2200" dirty="0"/>
              <a:t>By Plants</a:t>
            </a:r>
          </a:p>
        </p:txBody>
      </p:sp>
    </p:spTree>
    <p:extLst>
      <p:ext uri="{BB962C8B-B14F-4D97-AF65-F5344CB8AC3E}">
        <p14:creationId xmlns:p14="http://schemas.microsoft.com/office/powerpoint/2010/main" val="42921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C39E85-D4B8-47D8-B8D3-564A0FD27099}"/>
              </a:ext>
            </a:extLst>
          </p:cNvPr>
          <p:cNvSpPr>
            <a:spLocks noGrp="1"/>
          </p:cNvSpPr>
          <p:nvPr>
            <p:ph type="title"/>
          </p:nvPr>
        </p:nvSpPr>
        <p:spPr>
          <a:xfrm>
            <a:off x="640080" y="4777739"/>
            <a:ext cx="3418990" cy="1412119"/>
          </a:xfrm>
        </p:spPr>
        <p:txBody>
          <a:bodyPr>
            <a:normAutofit/>
          </a:bodyPr>
          <a:lstStyle/>
          <a:p>
            <a:r>
              <a:rPr lang="en-US" sz="3700" dirty="0"/>
              <a:t>Erosion by Water</a:t>
            </a:r>
            <a:br>
              <a:rPr lang="en-US" sz="3700" dirty="0"/>
            </a:br>
            <a:endParaRPr lang="en-US" sz="3700" dirty="0"/>
          </a:p>
        </p:txBody>
      </p:sp>
      <p:pic>
        <p:nvPicPr>
          <p:cNvPr id="5" name="Picture 4" descr="A picture containing nature, rock, mountain, outdoor&#10;&#10;Description automatically generated">
            <a:extLst>
              <a:ext uri="{FF2B5EF4-FFF2-40B4-BE49-F238E27FC236}">
                <a16:creationId xmlns:a16="http://schemas.microsoft.com/office/drawing/2014/main" id="{831682FB-CA89-43EA-B063-BA35A5E2235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984" b="31003"/>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BA8DBB-06DC-477F-A7F3-27AD1A1D1BCD}"/>
              </a:ext>
            </a:extLst>
          </p:cNvPr>
          <p:cNvSpPr>
            <a:spLocks noGrp="1"/>
          </p:cNvSpPr>
          <p:nvPr>
            <p:ph idx="1"/>
          </p:nvPr>
        </p:nvSpPr>
        <p:spPr>
          <a:xfrm>
            <a:off x="4654294" y="4777739"/>
            <a:ext cx="6897626" cy="1399223"/>
          </a:xfrm>
        </p:spPr>
        <p:txBody>
          <a:bodyPr anchor="ctr">
            <a:normAutofit/>
          </a:bodyPr>
          <a:lstStyle/>
          <a:p>
            <a:pPr marL="0" indent="0">
              <a:buNone/>
            </a:pPr>
            <a:r>
              <a:rPr lang="en-US" sz="1900" b="0" i="0" dirty="0">
                <a:effectLst/>
                <a:latin typeface="Helvetica Neue"/>
              </a:rPr>
              <a:t>Water erosion happens when water moves the pieces of rock or soil downhill. </a:t>
            </a:r>
          </a:p>
          <a:p>
            <a:pPr marL="0" indent="0">
              <a:buNone/>
            </a:pPr>
            <a:endParaRPr lang="en-US" sz="1900" dirty="0">
              <a:latin typeface="Helvetica Neue"/>
            </a:endParaRPr>
          </a:p>
          <a:p>
            <a:pPr marL="0" indent="0">
              <a:buNone/>
            </a:pPr>
            <a:r>
              <a:rPr lang="en-US" sz="1900" dirty="0">
                <a:latin typeface="Helvetica Neue"/>
              </a:rPr>
              <a:t>Waves also carry small pieces of material.</a:t>
            </a:r>
          </a:p>
        </p:txBody>
      </p:sp>
    </p:spTree>
    <p:extLst>
      <p:ext uri="{BB962C8B-B14F-4D97-AF65-F5344CB8AC3E}">
        <p14:creationId xmlns:p14="http://schemas.microsoft.com/office/powerpoint/2010/main" val="226415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AA97A7-9ECD-4BA8-A7E5-DE309872A5CB}"/>
              </a:ext>
            </a:extLst>
          </p:cNvPr>
          <p:cNvSpPr>
            <a:spLocks noGrp="1"/>
          </p:cNvSpPr>
          <p:nvPr>
            <p:ph type="title"/>
          </p:nvPr>
        </p:nvSpPr>
        <p:spPr>
          <a:xfrm>
            <a:off x="65645" y="4368436"/>
            <a:ext cx="4004206" cy="1412119"/>
          </a:xfrm>
        </p:spPr>
        <p:txBody>
          <a:bodyPr>
            <a:noAutofit/>
          </a:bodyPr>
          <a:lstStyle/>
          <a:p>
            <a:r>
              <a:rPr lang="en-US" sz="5400" dirty="0"/>
              <a:t>                           Erosion by Ice</a:t>
            </a:r>
          </a:p>
        </p:txBody>
      </p:sp>
      <p:pic>
        <p:nvPicPr>
          <p:cNvPr id="5" name="Picture 4" descr="Glacier at night">
            <a:extLst>
              <a:ext uri="{FF2B5EF4-FFF2-40B4-BE49-F238E27FC236}">
                <a16:creationId xmlns:a16="http://schemas.microsoft.com/office/drawing/2014/main" id="{0A7C899E-3798-3FDC-2190-BAF6A10A11F1}"/>
              </a:ext>
            </a:extLst>
          </p:cNvPr>
          <p:cNvPicPr>
            <a:picLocks noChangeAspect="1"/>
          </p:cNvPicPr>
          <p:nvPr/>
        </p:nvPicPr>
        <p:blipFill rotWithShape="1">
          <a:blip r:embed="rId2"/>
          <a:srcRect t="21993" b="2199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D8D7A3-2108-4C1B-A5CD-3F32803945C9}"/>
              </a:ext>
            </a:extLst>
          </p:cNvPr>
          <p:cNvSpPr>
            <a:spLocks noGrp="1"/>
          </p:cNvSpPr>
          <p:nvPr>
            <p:ph idx="1"/>
          </p:nvPr>
        </p:nvSpPr>
        <p:spPr>
          <a:xfrm>
            <a:off x="4654294" y="4777739"/>
            <a:ext cx="6897626" cy="1399223"/>
          </a:xfrm>
        </p:spPr>
        <p:txBody>
          <a:bodyPr anchor="ctr">
            <a:noAutofit/>
          </a:bodyPr>
          <a:lstStyle/>
          <a:p>
            <a:pPr marL="0" indent="0">
              <a:buNone/>
            </a:pPr>
            <a:endParaRPr lang="en-US" sz="1800" dirty="0">
              <a:latin typeface="Helvetica Neue"/>
            </a:endParaRPr>
          </a:p>
          <a:p>
            <a:pPr marL="0" indent="0">
              <a:buNone/>
            </a:pPr>
            <a:r>
              <a:rPr lang="en-US" sz="1800" dirty="0">
                <a:latin typeface="Helvetica Neue"/>
              </a:rPr>
              <a:t>Ice erosion happens when a glacier moves downhill. </a:t>
            </a:r>
          </a:p>
          <a:p>
            <a:pPr marL="0" indent="0">
              <a:buNone/>
            </a:pPr>
            <a:r>
              <a:rPr lang="en-US" sz="1800" dirty="0">
                <a:latin typeface="Helvetica Neue"/>
              </a:rPr>
              <a:t>Glaciers can move very large rocks. </a:t>
            </a:r>
          </a:p>
          <a:p>
            <a:pPr marL="0" indent="0">
              <a:buNone/>
            </a:pPr>
            <a:r>
              <a:rPr lang="en-US" sz="1800" dirty="0">
                <a:latin typeface="Helvetica Neue"/>
              </a:rPr>
              <a:t>Ice erosion is also caused by cold weather. When its very cold, it causes water inside tiny cracks in rocks to freeze. As it freezes, the ice gets bigger, and pushes hard against the rock. This can break the rock.</a:t>
            </a:r>
          </a:p>
        </p:txBody>
      </p:sp>
    </p:spTree>
    <p:extLst>
      <p:ext uri="{BB962C8B-B14F-4D97-AF65-F5344CB8AC3E}">
        <p14:creationId xmlns:p14="http://schemas.microsoft.com/office/powerpoint/2010/main" val="1450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nature, dune&#10;&#10;Description automatically generated">
            <a:extLst>
              <a:ext uri="{FF2B5EF4-FFF2-40B4-BE49-F238E27FC236}">
                <a16:creationId xmlns:a16="http://schemas.microsoft.com/office/drawing/2014/main" id="{A5A00FBF-B571-45E0-A134-AC3E071C96E1}"/>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4100"/>
          <a:stretch/>
        </p:blipFill>
        <p:spPr>
          <a:xfrm>
            <a:off x="20" y="10"/>
            <a:ext cx="12188930" cy="6857990"/>
          </a:xfrm>
          <a:prstGeom prst="rect">
            <a:avLst/>
          </a:prstGeom>
        </p:spPr>
      </p:pic>
      <p:sp>
        <p:nvSpPr>
          <p:cNvPr id="3" name="Text Placeholder 2">
            <a:extLst>
              <a:ext uri="{FF2B5EF4-FFF2-40B4-BE49-F238E27FC236}">
                <a16:creationId xmlns:a16="http://schemas.microsoft.com/office/drawing/2014/main" id="{CD789BDF-E9B8-495B-93B6-AB21C9266093}"/>
              </a:ext>
            </a:extLst>
          </p:cNvPr>
          <p:cNvSpPr>
            <a:spLocks noGrp="1"/>
          </p:cNvSpPr>
          <p:nvPr>
            <p:ph type="body" idx="1"/>
          </p:nvPr>
        </p:nvSpPr>
        <p:spPr>
          <a:xfrm>
            <a:off x="269966" y="4599432"/>
            <a:ext cx="11556274" cy="1931126"/>
          </a:xfrm>
        </p:spPr>
        <p:txBody>
          <a:bodyPr vert="horz" lIns="91440" tIns="45720" rIns="91440" bIns="45720" rtlCol="0">
            <a:normAutofit/>
          </a:bodyPr>
          <a:lstStyle/>
          <a:p>
            <a:pPr algn="ctr"/>
            <a:r>
              <a:rPr lang="en-US" sz="2000" b="0" i="0" dirty="0">
                <a:solidFill>
                  <a:srgbClr val="FFFFFF"/>
                </a:solidFill>
                <a:effectLst/>
                <a:latin typeface="Helvetica Neue"/>
              </a:rPr>
              <a:t>Wind erosion happens when wind moves pieces of earth material. Wind erosion is one of the weakest kinds of erosion. Small pieces of earth material can be rolled along the ground surface by wind. Very small pieces can be picked up and carried by the wind. </a:t>
            </a:r>
          </a:p>
          <a:p>
            <a:pPr algn="ctr"/>
            <a:r>
              <a:rPr lang="en-US" sz="2000" b="0" i="0" dirty="0">
                <a:solidFill>
                  <a:srgbClr val="FFFFFF"/>
                </a:solidFill>
                <a:effectLst/>
                <a:latin typeface="Helvetica Neue"/>
              </a:rPr>
              <a:t>Sometimes, wind can carry small pieces of earth materials over large distances. Some </a:t>
            </a:r>
            <a:r>
              <a:rPr lang="en-US" sz="2000" b="0" i="0" u="none" strike="noStrike" dirty="0">
                <a:solidFill>
                  <a:srgbClr val="FFFFFF"/>
                </a:solidFill>
                <a:effectLst/>
                <a:latin typeface="Helvetica Neue"/>
              </a:rPr>
              <a:t>sediments</a:t>
            </a:r>
            <a:r>
              <a:rPr lang="en-US" sz="2000" b="0" i="0" dirty="0">
                <a:solidFill>
                  <a:srgbClr val="FFFFFF"/>
                </a:solidFill>
                <a:effectLst/>
                <a:latin typeface="Helvetica Neue"/>
              </a:rPr>
              <a:t> from the </a:t>
            </a:r>
            <a:r>
              <a:rPr lang="en-US" sz="2000" b="0" i="0" u="none" strike="noStrike" dirty="0">
                <a:solidFill>
                  <a:srgbClr val="FFFFFF"/>
                </a:solidFill>
                <a:effectLst/>
                <a:latin typeface="Helvetica Neue"/>
              </a:rPr>
              <a:t>Sahara Desert</a:t>
            </a:r>
            <a:r>
              <a:rPr lang="en-US" sz="2000" b="0" i="0" dirty="0">
                <a:solidFill>
                  <a:srgbClr val="FFFFFF"/>
                </a:solidFill>
                <a:effectLst/>
                <a:latin typeface="Helvetica Neue"/>
              </a:rPr>
              <a:t> is carried across the </a:t>
            </a:r>
            <a:r>
              <a:rPr lang="en-US" sz="2000" b="0" i="0" u="none" strike="noStrike" dirty="0">
                <a:solidFill>
                  <a:srgbClr val="FFFFFF"/>
                </a:solidFill>
                <a:effectLst/>
                <a:latin typeface="Helvetica Neue"/>
              </a:rPr>
              <a:t>Atlantic Ocean</a:t>
            </a:r>
            <a:r>
              <a:rPr lang="en-US" sz="2000" b="0" i="0" dirty="0">
                <a:solidFill>
                  <a:srgbClr val="FFFFFF"/>
                </a:solidFill>
                <a:effectLst/>
                <a:latin typeface="Helvetica Neue"/>
              </a:rPr>
              <a:t> by wind.</a:t>
            </a:r>
            <a:endParaRPr lang="en-US" sz="2000" dirty="0">
              <a:solidFill>
                <a:srgbClr val="FFFFFF"/>
              </a:solidFill>
              <a:latin typeface="Helvetica Neue"/>
            </a:endParaRPr>
          </a:p>
        </p:txBody>
      </p:sp>
      <p:sp>
        <p:nvSpPr>
          <p:cNvPr id="3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E623FFF0-28B7-43C6-BBBB-6E583FB92980}"/>
              </a:ext>
            </a:extLst>
          </p:cNvPr>
          <p:cNvSpPr>
            <a:spLocks noGrp="1"/>
          </p:cNvSpPr>
          <p:nvPr>
            <p:ph type="title"/>
          </p:nvPr>
        </p:nvSpPr>
        <p:spPr>
          <a:xfrm>
            <a:off x="811216" y="3022627"/>
            <a:ext cx="10566520" cy="1133475"/>
          </a:xfrm>
        </p:spPr>
        <p:txBody>
          <a:bodyPr>
            <a:normAutofit/>
          </a:bodyPr>
          <a:lstStyle/>
          <a:p>
            <a:pPr algn="ctr"/>
            <a:r>
              <a:rPr lang="en-US" sz="5400" dirty="0">
                <a:solidFill>
                  <a:srgbClr val="FFFFFF"/>
                </a:solidFill>
              </a:rPr>
              <a:t>Erosion by wind</a:t>
            </a:r>
            <a:endParaRPr lang="en-US" sz="5400" dirty="0"/>
          </a:p>
        </p:txBody>
      </p:sp>
    </p:spTree>
    <p:extLst>
      <p:ext uri="{BB962C8B-B14F-4D97-AF65-F5344CB8AC3E}">
        <p14:creationId xmlns:p14="http://schemas.microsoft.com/office/powerpoint/2010/main" val="18232331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AA2235-CFA1-4A88-814D-759783E468E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             Erosion by Gravity</a:t>
            </a:r>
          </a:p>
        </p:txBody>
      </p:sp>
      <p:sp>
        <p:nvSpPr>
          <p:cNvPr id="3" name="Text Placeholder 2">
            <a:extLst>
              <a:ext uri="{FF2B5EF4-FFF2-40B4-BE49-F238E27FC236}">
                <a16:creationId xmlns:a16="http://schemas.microsoft.com/office/drawing/2014/main" id="{1B9AEBFC-B2EA-4E70-BD13-EA1A23E6643C}"/>
              </a:ext>
            </a:extLst>
          </p:cNvPr>
          <p:cNvSpPr>
            <a:spLocks noGrp="1"/>
          </p:cNvSpPr>
          <p:nvPr>
            <p:ph type="body" idx="1"/>
          </p:nvPr>
        </p:nvSpPr>
        <p:spPr>
          <a:xfrm>
            <a:off x="679269" y="4636007"/>
            <a:ext cx="4630908" cy="2021937"/>
          </a:xfrm>
        </p:spPr>
        <p:txBody>
          <a:bodyPr vert="horz" lIns="91440" tIns="45720" rIns="91440" bIns="45720" rtlCol="0">
            <a:normAutofit/>
          </a:bodyPr>
          <a:lstStyle/>
          <a:p>
            <a:r>
              <a:rPr lang="en-US" sz="2000" b="0" i="0" dirty="0">
                <a:solidFill>
                  <a:schemeClr val="tx1"/>
                </a:solidFill>
                <a:effectLst/>
              </a:rPr>
              <a:t>Gravity erosion is the simplest kind of erosion. </a:t>
            </a:r>
          </a:p>
          <a:p>
            <a:r>
              <a:rPr lang="en-US" sz="2000" b="0" i="0" dirty="0">
                <a:solidFill>
                  <a:schemeClr val="tx1"/>
                </a:solidFill>
                <a:effectLst/>
              </a:rPr>
              <a:t>Gravity simply pulls loose earth materials downhill. </a:t>
            </a:r>
          </a:p>
          <a:p>
            <a:r>
              <a:rPr lang="en-US" sz="2000" b="0" i="0" u="none" strike="noStrike" dirty="0">
                <a:solidFill>
                  <a:schemeClr val="tx1"/>
                </a:solidFill>
                <a:effectLst/>
              </a:rPr>
              <a:t>Landslides</a:t>
            </a:r>
            <a:r>
              <a:rPr lang="en-US" sz="2000" b="0" i="0" dirty="0">
                <a:solidFill>
                  <a:schemeClr val="tx1"/>
                </a:solidFill>
                <a:effectLst/>
              </a:rPr>
              <a:t> are dramatic examples of gravity erosion. </a:t>
            </a:r>
            <a:endParaRPr lang="en-US" sz="2000" dirty="0">
              <a:solidFill>
                <a:schemeClr val="tx1"/>
              </a:solidFill>
            </a:endParaRP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tree, rock, nature&#10;&#10;Description automatically generated">
            <a:extLst>
              <a:ext uri="{FF2B5EF4-FFF2-40B4-BE49-F238E27FC236}">
                <a16:creationId xmlns:a16="http://schemas.microsoft.com/office/drawing/2014/main" id="{F176F828-0843-4912-88C6-EB9B942CBA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241" r="853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14EB2CFE-B0BF-4E0D-948D-ECABC8BE4C4F}"/>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geo.libretexts.org/LibreTexts/UCD_GEL_109:_Sediments_and_Strata_(Sumner)/Lecture_Notes/09._Weathering_and_Erosi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33816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ADC461-37C2-4809-AAED-9697DF0F31C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                Erosion by humans</a:t>
            </a:r>
          </a:p>
        </p:txBody>
      </p:sp>
      <p:sp>
        <p:nvSpPr>
          <p:cNvPr id="3" name="Text Placeholder 2">
            <a:extLst>
              <a:ext uri="{FF2B5EF4-FFF2-40B4-BE49-F238E27FC236}">
                <a16:creationId xmlns:a16="http://schemas.microsoft.com/office/drawing/2014/main" id="{DDF58BD9-8308-471D-9149-8FE45E9C88D0}"/>
              </a:ext>
            </a:extLst>
          </p:cNvPr>
          <p:cNvSpPr>
            <a:spLocks noGrp="1"/>
          </p:cNvSpPr>
          <p:nvPr>
            <p:ph type="body" idx="1"/>
          </p:nvPr>
        </p:nvSpPr>
        <p:spPr>
          <a:xfrm>
            <a:off x="890337" y="4418411"/>
            <a:ext cx="4613479" cy="2221246"/>
          </a:xfrm>
        </p:spPr>
        <p:txBody>
          <a:bodyPr vert="horz" lIns="91440" tIns="45720" rIns="91440" bIns="45720" rtlCol="0">
            <a:noAutofit/>
          </a:bodyPr>
          <a:lstStyle/>
          <a:p>
            <a:r>
              <a:rPr lang="en-US" sz="1800" b="0" i="0" dirty="0">
                <a:solidFill>
                  <a:schemeClr val="tx1"/>
                </a:solidFill>
                <a:effectLst/>
                <a:latin typeface="Helvetica Neue"/>
              </a:rPr>
              <a:t>Human activity has increased the rate of erosion in many areas. </a:t>
            </a:r>
          </a:p>
          <a:p>
            <a:r>
              <a:rPr lang="en-US" sz="1800" b="0" i="0" dirty="0">
                <a:solidFill>
                  <a:schemeClr val="tx1"/>
                </a:solidFill>
                <a:effectLst/>
                <a:latin typeface="Helvetica Neue"/>
              </a:rPr>
              <a:t>This happens through farming, ranching, cutting down forests, and the building of roads and cities. </a:t>
            </a:r>
          </a:p>
          <a:p>
            <a:r>
              <a:rPr lang="en-US" sz="1800" b="0" i="0" dirty="0">
                <a:solidFill>
                  <a:schemeClr val="tx1"/>
                </a:solidFill>
                <a:effectLst/>
                <a:latin typeface="Helvetica Neue"/>
              </a:rPr>
              <a:t>Human activity has caused about one million acres of topsoil to erode each year.</a:t>
            </a:r>
            <a:endParaRPr lang="en-US" sz="1800" dirty="0">
              <a:solidFill>
                <a:schemeClr val="tx1"/>
              </a:solidFill>
              <a:latin typeface="Helvetica Neue"/>
            </a:endParaRP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pile&#10;&#10;Description automatically generated">
            <a:extLst>
              <a:ext uri="{FF2B5EF4-FFF2-40B4-BE49-F238E27FC236}">
                <a16:creationId xmlns:a16="http://schemas.microsoft.com/office/drawing/2014/main" id="{20EDC893-4B2A-4A9F-8C40-E330FB45044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645" r="131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F2148A7A-35C7-4DC8-99EF-FFFFF2502B9E}"/>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courses.lumenlearning.com/boundless-biology/chapter/threats-to-biodiversit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22909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ADC461-37C2-4809-AAED-9697DF0F31C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                Erosion by plants</a:t>
            </a:r>
          </a:p>
        </p:txBody>
      </p:sp>
      <p:sp>
        <p:nvSpPr>
          <p:cNvPr id="3" name="Text Placeholder 2">
            <a:extLst>
              <a:ext uri="{FF2B5EF4-FFF2-40B4-BE49-F238E27FC236}">
                <a16:creationId xmlns:a16="http://schemas.microsoft.com/office/drawing/2014/main" id="{DDF58BD9-8308-471D-9149-8FE45E9C88D0}"/>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sz="1800" dirty="0">
                <a:solidFill>
                  <a:schemeClr val="tx1"/>
                </a:solidFill>
                <a:latin typeface="Helvetica Neue"/>
              </a:rPr>
              <a:t>The roots of a plant break landforms causing erosion.</a:t>
            </a: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rock, valley, mountain, canyon&#10;&#10;Description automatically generated">
            <a:extLst>
              <a:ext uri="{FF2B5EF4-FFF2-40B4-BE49-F238E27FC236}">
                <a16:creationId xmlns:a16="http://schemas.microsoft.com/office/drawing/2014/main" id="{0CF734C8-1B96-446E-B4A0-9D12A6D2E5F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442" r="286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52758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485</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 Neue</vt:lpstr>
      <vt:lpstr>NonBreakingSpaceOverride</vt:lpstr>
      <vt:lpstr>Office Theme</vt:lpstr>
      <vt:lpstr>PowerPoint Presentation</vt:lpstr>
      <vt:lpstr>What is Erosion</vt:lpstr>
      <vt:lpstr>Types of Erosion</vt:lpstr>
      <vt:lpstr>Erosion by Water </vt:lpstr>
      <vt:lpstr>                           Erosion by Ice</vt:lpstr>
      <vt:lpstr>Erosion by wind</vt:lpstr>
      <vt:lpstr>             Erosion by Gravity</vt:lpstr>
      <vt:lpstr>                Erosion by humans</vt:lpstr>
      <vt:lpstr>                Erosion by plants</vt:lpstr>
      <vt:lpstr>How erosion affects humans</vt:lpstr>
      <vt:lpstr>Positive effects of erosion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Nandana</cp:lastModifiedBy>
  <cp:revision>118</cp:revision>
  <dcterms:created xsi:type="dcterms:W3CDTF">2022-04-06T21:37:46Z</dcterms:created>
  <dcterms:modified xsi:type="dcterms:W3CDTF">2022-04-29T05:46:06Z</dcterms:modified>
</cp:coreProperties>
</file>