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57" r:id="rId3"/>
    <p:sldId id="258" r:id="rId4"/>
    <p:sldId id="259" r:id="rId5"/>
    <p:sldId id="260" r:id="rId6"/>
    <p:sldId id="261" r:id="rId7"/>
    <p:sldId id="262" r:id="rId8"/>
    <p:sldId id="263" r:id="rId9"/>
    <p:sldId id="265"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7FFF"/>
    <a:srgbClr val="0D48B5"/>
    <a:srgbClr val="F296EC"/>
    <a:srgbClr val="C073FF"/>
    <a:srgbClr val="A53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109C88-7010-2919-C904-016BE7EB18C0}" v="1984" dt="2022-04-28T03:48:26.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10" name="Rectangle 9"/>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bg1"/>
                </a:solidFill>
                <a:effectLst/>
                <a:latin typeface="+mj-lt"/>
                <a:ea typeface="+mn-ea"/>
                <a:cs typeface="+mn-cs"/>
              </a:defRPr>
            </a:lvl1pPr>
          </a:lstStyle>
          <a:p>
            <a:r>
              <a:rPr lang="en-US" dirty="0"/>
              <a:t>Click to edit Master title style</a:t>
            </a:r>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bg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2AED8E5B-0D98-4FE1-9B26-D1041E3A89F9}" type="datetimeFigureOut">
              <a:rPr lang="en-US" dirty="0"/>
              <a:t>4/27/2022</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bg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bg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19092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B4159CD-DA3A-463F-AFEF-A68838A6859B}" type="datetimeFigureOut">
              <a:rPr lang="en-US" dirty="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890137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12A925-E007-46C2-84AB-35EE10DCAD39}" type="datetimeFigureOut">
              <a:rPr lang="en-US" dirty="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951829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73C2DCB-466C-4061-8D51-D3254DD77FA1}" type="datetimeFigureOut">
              <a:rPr lang="en-US" dirty="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428562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23" name="Rectangle 22"/>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bg1"/>
                </a:solidFill>
                <a:effectLst/>
                <a:latin typeface="+mj-lt"/>
                <a:ea typeface="+mn-ea"/>
                <a:cs typeface="+mn-cs"/>
              </a:defRPr>
            </a:lvl1pPr>
          </a:lstStyle>
          <a:p>
            <a:r>
              <a:rPr lang="en-US" dirty="0"/>
              <a:t>Click to edit Master title style</a:t>
            </a:r>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bg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8642357F-39F6-401C-9FF8-3072724998F3}" type="datetimeFigureOut">
              <a:rPr lang="en-US" dirty="0"/>
              <a:t>4/27/2022</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bg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bg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702803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D5DB09B-D413-414E-B13F-B1984CD8FF65}" type="datetimeFigureOut">
              <a:rPr lang="en-US" dirty="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753627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238F992-55E7-4B2D-A6F1-8C9243CBFE1B}" type="datetimeFigureOut">
              <a:rPr lang="en-US" dirty="0"/>
              <a:t>4/27/2022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633917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F0298110-BAA6-4256-A2E5-BB66A47D2616}" type="datetimeFigureOut">
              <a:rPr lang="en-US" dirty="0"/>
              <a:t>4/27/2022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287165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03892-3343-4E4E-B81B-70A099359AD2}" type="datetimeFigureOut">
              <a:rPr lang="en-US" dirty="0"/>
              <a:t>4/27/2022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948855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dirty="0"/>
              <a:t>Click to edit Master title style</a:t>
            </a:r>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00232F85-D33A-46AF-9088-5A7400C1018E}" type="datetimeFigureOut">
              <a:rPr lang="en-US" dirty="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734464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Rectangle 9"/>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dirty="0"/>
              <a:t>Click to edit Master title style</a:t>
            </a:r>
          </a:p>
        </p:txBody>
      </p:sp>
      <p:sp>
        <p:nvSpPr>
          <p:cNvPr id="3" name="Picture Placeholder 2"/>
          <p:cNvSpPr>
            <a:spLocks noGrp="1" noChangeAspect="1"/>
          </p:cNvSpPr>
          <p:nvPr>
            <p:ph type="pic" idx="1"/>
          </p:nvPr>
        </p:nvSpPr>
        <p:spPr>
          <a:xfrm>
            <a:off x="228599" y="237744"/>
            <a:ext cx="8531352" cy="6382512"/>
          </a:xfrm>
          <a:solidFill>
            <a:srgbClr val="96969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lvl1pPr>
              <a:defRPr>
                <a:effectLst>
                  <a:outerShdw blurRad="12700" dist="3810" dir="2700000" algn="tl" rotWithShape="0">
                    <a:prstClr val="black">
                      <a:alpha val="40000"/>
                    </a:prstClr>
                  </a:outerShdw>
                </a:effectLst>
              </a:defRPr>
            </a:lvl1pPr>
          </a:lstStyle>
          <a:p>
            <a:fld id="{3EB3A624-F501-46A9-B8CA-4949E24E27C8}" type="datetimeFigureOut">
              <a:rPr lang="en-US" dirty="0"/>
              <a:t>4/27/2022</a:t>
            </a:fld>
            <a:endParaRPr lang="en-US" dirty="0"/>
          </a:p>
        </p:txBody>
      </p:sp>
      <p:sp>
        <p:nvSpPr>
          <p:cNvPr id="12" name="Footer Placeholder 11"/>
          <p:cNvSpPr>
            <a:spLocks noGrp="1"/>
          </p:cNvSpPr>
          <p:nvPr>
            <p:ph type="ftr" sz="quarter" idx="11"/>
          </p:nvPr>
        </p:nvSpPr>
        <p:spPr/>
        <p:txBody>
          <a:bodyPr/>
          <a:lstStyle>
            <a:lvl1pPr algn="r">
              <a:defRPr lang="en-US" sz="1000" kern="1200" dirty="0">
                <a:solidFill>
                  <a:schemeClr val="tx1">
                    <a:lumMod val="75000"/>
                    <a:lumOff val="25000"/>
                  </a:schemeClr>
                </a:solidFill>
                <a:effectLst>
                  <a:outerShdw blurRad="12700" dist="3810" dir="2700000" algn="tl" rotWithShape="0">
                    <a:prstClr val="black">
                      <a:alpha val="40000"/>
                    </a:prstClr>
                  </a:outerShdw>
                </a:effectLst>
                <a:latin typeface="+mn-lt"/>
                <a:ea typeface="+mn-ea"/>
                <a:cs typeface="+mn-cs"/>
              </a:defRPr>
            </a:lvl1pPr>
          </a:lstStyle>
          <a:p>
            <a:endParaRPr lang="en-US" dirty="0"/>
          </a:p>
        </p:txBody>
      </p:sp>
      <p:sp>
        <p:nvSpPr>
          <p:cNvPr id="13" name="Slide Number Placeholder 12"/>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326722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40C4D3C1-679D-44D8-8A9C-D402CE4EF569}" type="datetimeFigureOut">
              <a:rPr lang="en-US" dirty="0"/>
              <a:t>4/27/2022</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14667"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402699945"/>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ngimg.com/download/46119"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20789" y="1242164"/>
            <a:ext cx="6089718" cy="3210346"/>
          </a:xfrm>
        </p:spPr>
        <p:txBody>
          <a:bodyPr>
            <a:normAutofit/>
          </a:bodyPr>
          <a:lstStyle/>
          <a:p>
            <a:r>
              <a:rPr lang="en-US" sz="6000" cap="none">
                <a:latin typeface="Gabriola"/>
                <a:cs typeface="Calibri Light"/>
              </a:rPr>
              <a:t>How Does The Weight Of A Paper Airplane Affect Its Ability To Fly? </a:t>
            </a:r>
            <a:endParaRPr lang="en-US" sz="6000">
              <a:latin typeface="Gabriola"/>
              <a:cs typeface="Calibri Light"/>
            </a:endParaRPr>
          </a:p>
        </p:txBody>
      </p:sp>
      <p:sp>
        <p:nvSpPr>
          <p:cNvPr id="3" name="Subtitle 2"/>
          <p:cNvSpPr>
            <a:spLocks noGrp="1"/>
          </p:cNvSpPr>
          <p:nvPr>
            <p:ph type="subTitle" idx="1"/>
          </p:nvPr>
        </p:nvSpPr>
        <p:spPr>
          <a:xfrm>
            <a:off x="5512015" y="4145034"/>
            <a:ext cx="5558464" cy="1633147"/>
          </a:xfrm>
        </p:spPr>
        <p:txBody>
          <a:bodyPr vert="horz" lIns="91440" tIns="45720" rIns="91440" bIns="45720" rtlCol="0">
            <a:normAutofit/>
          </a:bodyPr>
          <a:lstStyle/>
          <a:p>
            <a:pPr>
              <a:lnSpc>
                <a:spcPct val="90000"/>
              </a:lnSpc>
              <a:spcAft>
                <a:spcPts val="600"/>
              </a:spcAft>
            </a:pPr>
            <a:r>
              <a:rPr lang="en-US" sz="2800">
                <a:latin typeface="Gabriola"/>
                <a:cs typeface="Calibri"/>
              </a:rPr>
              <a:t>Scarlett Fan</a:t>
            </a:r>
          </a:p>
          <a:p>
            <a:pPr>
              <a:lnSpc>
                <a:spcPct val="90000"/>
              </a:lnSpc>
              <a:spcAft>
                <a:spcPts val="600"/>
              </a:spcAft>
            </a:pPr>
            <a:r>
              <a:rPr lang="en-US" sz="2800">
                <a:latin typeface="Gabriola"/>
                <a:cs typeface="Calibri"/>
              </a:rPr>
              <a:t>3rd Grade</a:t>
            </a:r>
          </a:p>
          <a:p>
            <a:pPr>
              <a:lnSpc>
                <a:spcPct val="90000"/>
              </a:lnSpc>
              <a:spcAft>
                <a:spcPts val="600"/>
              </a:spcAft>
            </a:pPr>
            <a:r>
              <a:rPr lang="en-US" sz="2800" err="1">
                <a:latin typeface="Gabriola"/>
                <a:cs typeface="Calibri"/>
              </a:rPr>
              <a:t>Sreibers</a:t>
            </a:r>
            <a:endParaRPr lang="en-US" sz="2800">
              <a:latin typeface="Gabriola"/>
              <a:cs typeface="Calibri"/>
            </a:endParaRPr>
          </a:p>
        </p:txBody>
      </p:sp>
      <p:pic>
        <p:nvPicPr>
          <p:cNvPr id="4" name="Picture 4">
            <a:extLst>
              <a:ext uri="{FF2B5EF4-FFF2-40B4-BE49-F238E27FC236}">
                <a16:creationId xmlns:a16="http://schemas.microsoft.com/office/drawing/2014/main" id="{8A7A0052-2A4F-6E4A-802B-702BD72C05E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41170" y="1561990"/>
            <a:ext cx="3752067" cy="3752067"/>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Pen placed on top of a signature line">
            <a:extLst>
              <a:ext uri="{FF2B5EF4-FFF2-40B4-BE49-F238E27FC236}">
                <a16:creationId xmlns:a16="http://schemas.microsoft.com/office/drawing/2014/main" id="{D08D9DFF-DC23-8FB3-B386-4847AB9D7E32}"/>
              </a:ext>
            </a:extLst>
          </p:cNvPr>
          <p:cNvPicPr>
            <a:picLocks noChangeAspect="1"/>
          </p:cNvPicPr>
          <p:nvPr/>
        </p:nvPicPr>
        <p:blipFill rotWithShape="1">
          <a:blip r:embed="rId2">
            <a:duotone>
              <a:schemeClr val="bg2">
                <a:shade val="45000"/>
                <a:satMod val="135000"/>
              </a:schemeClr>
              <a:prstClr val="white"/>
            </a:duotone>
            <a:alphaModFix amt="20000"/>
          </a:blip>
          <a:srcRect r="-2" b="15603"/>
          <a:stretch/>
        </p:blipFill>
        <p:spPr>
          <a:xfrm>
            <a:off x="20" y="10"/>
            <a:ext cx="12191980" cy="6857990"/>
          </a:xfrm>
          <a:prstGeom prst="rect">
            <a:avLst/>
          </a:prstGeom>
        </p:spPr>
      </p:pic>
      <p:sp>
        <p:nvSpPr>
          <p:cNvPr id="2" name="Title 1">
            <a:extLst>
              <a:ext uri="{FF2B5EF4-FFF2-40B4-BE49-F238E27FC236}">
                <a16:creationId xmlns:a16="http://schemas.microsoft.com/office/drawing/2014/main" id="{BC5E9F48-139F-6582-ECF2-DB47E15E6F42}"/>
              </a:ext>
            </a:extLst>
          </p:cNvPr>
          <p:cNvSpPr>
            <a:spLocks noGrp="1"/>
          </p:cNvSpPr>
          <p:nvPr>
            <p:ph type="title"/>
          </p:nvPr>
        </p:nvSpPr>
        <p:spPr/>
        <p:txBody>
          <a:bodyPr>
            <a:normAutofit/>
          </a:bodyPr>
          <a:lstStyle/>
          <a:p>
            <a:r>
              <a:rPr lang="en-US" sz="6600" dirty="0">
                <a:solidFill>
                  <a:srgbClr val="F296EC"/>
                </a:solidFill>
                <a:latin typeface="Gabriola"/>
                <a:cs typeface="Calibri Light"/>
              </a:rPr>
              <a:t>Conclusion</a:t>
            </a:r>
            <a:endParaRPr lang="en-US" sz="6600">
              <a:solidFill>
                <a:srgbClr val="F296EC"/>
              </a:solidFill>
              <a:latin typeface="Gabriola"/>
            </a:endParaRPr>
          </a:p>
        </p:txBody>
      </p:sp>
      <p:sp>
        <p:nvSpPr>
          <p:cNvPr id="3" name="Content Placeholder 2">
            <a:extLst>
              <a:ext uri="{FF2B5EF4-FFF2-40B4-BE49-F238E27FC236}">
                <a16:creationId xmlns:a16="http://schemas.microsoft.com/office/drawing/2014/main" id="{8DC52615-2DB9-CA5F-251D-51C748AD6506}"/>
              </a:ext>
            </a:extLst>
          </p:cNvPr>
          <p:cNvSpPr>
            <a:spLocks noGrp="1"/>
          </p:cNvSpPr>
          <p:nvPr>
            <p:ph idx="1"/>
          </p:nvPr>
        </p:nvSpPr>
        <p:spPr/>
        <p:txBody>
          <a:bodyPr vert="horz" lIns="91440" tIns="45720" rIns="91440" bIns="45720" rtlCol="0" anchor="t">
            <a:normAutofit/>
          </a:bodyPr>
          <a:lstStyle/>
          <a:p>
            <a:pPr>
              <a:buFont typeface="Wingdings"/>
              <a:buChar char="Ø"/>
            </a:pPr>
            <a:r>
              <a:rPr lang="en-US" sz="2800" dirty="0">
                <a:solidFill>
                  <a:srgbClr val="FF0000"/>
                </a:solidFill>
                <a:latin typeface="Gabriola"/>
              </a:rPr>
              <a:t>My question was how the weight on a paper airplane affected its ability to fly. My hypothesis was that heavier airplanes would land sooner, because gravity would pull on the heavier planes more than the lighter ones, so therefore I thought the heavier airplanes would make shorter flights.</a:t>
            </a:r>
          </a:p>
          <a:p>
            <a:pPr>
              <a:buFont typeface="Wingdings"/>
              <a:buChar char="Ø"/>
            </a:pPr>
            <a:r>
              <a:rPr lang="en-US" sz="2800" dirty="0">
                <a:solidFill>
                  <a:srgbClr val="FF0000"/>
                </a:solidFill>
                <a:latin typeface="Gabriola"/>
              </a:rPr>
              <a:t>In conclusion, my hypothesis, which was that heavier airplanes would not go very far, was incorrect because the heaviest airplane went farthest. My hypothesis could have been correct, because the strength used for throwing the airplanes could have been inconsistent.</a:t>
            </a:r>
            <a:endParaRPr lang="en-US"/>
          </a:p>
        </p:txBody>
      </p:sp>
    </p:spTree>
    <p:extLst>
      <p:ext uri="{BB962C8B-B14F-4D97-AF65-F5344CB8AC3E}">
        <p14:creationId xmlns:p14="http://schemas.microsoft.com/office/powerpoint/2010/main" val="17162525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ticky notes with question marks">
            <a:extLst>
              <a:ext uri="{FF2B5EF4-FFF2-40B4-BE49-F238E27FC236}">
                <a16:creationId xmlns:a16="http://schemas.microsoft.com/office/drawing/2014/main" id="{E43D016E-D029-BABA-FD6D-C8DE7A64BBBA}"/>
              </a:ext>
            </a:extLst>
          </p:cNvPr>
          <p:cNvPicPr>
            <a:picLocks noChangeAspect="1"/>
          </p:cNvPicPr>
          <p:nvPr/>
        </p:nvPicPr>
        <p:blipFill rotWithShape="1">
          <a:blip r:embed="rId2">
            <a:alphaModFix amt="35000"/>
          </a:blip>
          <a:srcRect t="13146" r="-2" b="2457"/>
          <a:stretch/>
        </p:blipFill>
        <p:spPr>
          <a:xfrm>
            <a:off x="20" y="10"/>
            <a:ext cx="12191980" cy="6857990"/>
          </a:xfrm>
          <a:prstGeom prst="rect">
            <a:avLst/>
          </a:prstGeom>
        </p:spPr>
      </p:pic>
      <p:sp>
        <p:nvSpPr>
          <p:cNvPr id="2" name="Title 1">
            <a:extLst>
              <a:ext uri="{FF2B5EF4-FFF2-40B4-BE49-F238E27FC236}">
                <a16:creationId xmlns:a16="http://schemas.microsoft.com/office/drawing/2014/main" id="{DEB69580-1EAD-4FDF-30BF-DE87866903BB}"/>
              </a:ext>
            </a:extLst>
          </p:cNvPr>
          <p:cNvSpPr>
            <a:spLocks noGrp="1"/>
          </p:cNvSpPr>
          <p:nvPr>
            <p:ph type="title"/>
          </p:nvPr>
        </p:nvSpPr>
        <p:spPr/>
        <p:txBody>
          <a:bodyPr>
            <a:normAutofit/>
          </a:bodyPr>
          <a:lstStyle/>
          <a:p>
            <a:r>
              <a:rPr lang="en-US" dirty="0">
                <a:solidFill>
                  <a:srgbClr val="FF0000"/>
                </a:solidFill>
                <a:latin typeface="Gabriola"/>
                <a:cs typeface="Calibri Light"/>
              </a:rPr>
              <a:t>Question/Phenomenon Noticed:</a:t>
            </a:r>
            <a:endParaRPr lang="en-US" dirty="0">
              <a:solidFill>
                <a:srgbClr val="FF0000"/>
              </a:solidFill>
              <a:latin typeface="Gabriola"/>
            </a:endParaRPr>
          </a:p>
        </p:txBody>
      </p:sp>
      <p:sp>
        <p:nvSpPr>
          <p:cNvPr id="3" name="Content Placeholder 2">
            <a:extLst>
              <a:ext uri="{FF2B5EF4-FFF2-40B4-BE49-F238E27FC236}">
                <a16:creationId xmlns:a16="http://schemas.microsoft.com/office/drawing/2014/main" id="{DE3A353A-5861-EAB9-972F-783E8AEBBE3A}"/>
              </a:ext>
            </a:extLst>
          </p:cNvPr>
          <p:cNvSpPr>
            <a:spLocks noGrp="1"/>
          </p:cNvSpPr>
          <p:nvPr>
            <p:ph idx="1"/>
          </p:nvPr>
        </p:nvSpPr>
        <p:spPr/>
        <p:txBody>
          <a:bodyPr vert="horz" lIns="91440" tIns="45720" rIns="91440" bIns="45720" rtlCol="0" anchor="t">
            <a:normAutofit/>
          </a:bodyPr>
          <a:lstStyle/>
          <a:p>
            <a:pPr>
              <a:buFont typeface="Wingdings"/>
              <a:buChar char="Ø"/>
            </a:pPr>
            <a:r>
              <a:rPr lang="en-US" sz="3600" dirty="0">
                <a:solidFill>
                  <a:srgbClr val="FFC000"/>
                </a:solidFill>
                <a:latin typeface="Gabriola"/>
              </a:rPr>
              <a:t>How Does The Weight Of A Paper Airplane Affect Its Ability To Fly?</a:t>
            </a:r>
            <a:endParaRPr lang="en-US" sz="3600" dirty="0">
              <a:solidFill>
                <a:srgbClr val="FFC000"/>
              </a:solidFill>
            </a:endParaRPr>
          </a:p>
        </p:txBody>
      </p:sp>
    </p:spTree>
    <p:extLst>
      <p:ext uri="{BB962C8B-B14F-4D97-AF65-F5344CB8AC3E}">
        <p14:creationId xmlns:p14="http://schemas.microsoft.com/office/powerpoint/2010/main" val="12050840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lculus formula">
            <a:extLst>
              <a:ext uri="{FF2B5EF4-FFF2-40B4-BE49-F238E27FC236}">
                <a16:creationId xmlns:a16="http://schemas.microsoft.com/office/drawing/2014/main" id="{D831EDE0-AB7E-948A-5F4F-7B368CFDF279}"/>
              </a:ext>
            </a:extLst>
          </p:cNvPr>
          <p:cNvPicPr>
            <a:picLocks noChangeAspect="1"/>
          </p:cNvPicPr>
          <p:nvPr/>
        </p:nvPicPr>
        <p:blipFill rotWithShape="1">
          <a:blip r:embed="rId2">
            <a:alphaModFix amt="35000"/>
          </a:blip>
          <a:srcRect t="5333" r="-2" b="10331"/>
          <a:stretch/>
        </p:blipFill>
        <p:spPr>
          <a:xfrm>
            <a:off x="20" y="10"/>
            <a:ext cx="12191980" cy="6857990"/>
          </a:xfrm>
          <a:prstGeom prst="rect">
            <a:avLst/>
          </a:prstGeom>
        </p:spPr>
      </p:pic>
      <p:sp>
        <p:nvSpPr>
          <p:cNvPr id="2" name="Title 1">
            <a:extLst>
              <a:ext uri="{FF2B5EF4-FFF2-40B4-BE49-F238E27FC236}">
                <a16:creationId xmlns:a16="http://schemas.microsoft.com/office/drawing/2014/main" id="{7A7682D1-4444-121A-78C6-1062B0FC66E2}"/>
              </a:ext>
            </a:extLst>
          </p:cNvPr>
          <p:cNvSpPr>
            <a:spLocks noGrp="1"/>
          </p:cNvSpPr>
          <p:nvPr>
            <p:ph type="title"/>
          </p:nvPr>
        </p:nvSpPr>
        <p:spPr/>
        <p:txBody>
          <a:bodyPr>
            <a:normAutofit/>
          </a:bodyPr>
          <a:lstStyle/>
          <a:p>
            <a:r>
              <a:rPr lang="en-US" sz="6000" dirty="0">
                <a:solidFill>
                  <a:srgbClr val="FFC000"/>
                </a:solidFill>
                <a:latin typeface="Gabriola"/>
                <a:cs typeface="Calibri Light"/>
              </a:rPr>
              <a:t>Hypothesis</a:t>
            </a:r>
            <a:endParaRPr lang="en-US" sz="6000">
              <a:solidFill>
                <a:srgbClr val="FFC000"/>
              </a:solidFill>
              <a:latin typeface="Gabriola"/>
            </a:endParaRPr>
          </a:p>
        </p:txBody>
      </p:sp>
      <p:sp>
        <p:nvSpPr>
          <p:cNvPr id="3" name="Content Placeholder 2">
            <a:extLst>
              <a:ext uri="{FF2B5EF4-FFF2-40B4-BE49-F238E27FC236}">
                <a16:creationId xmlns:a16="http://schemas.microsoft.com/office/drawing/2014/main" id="{854CD0AB-07F1-73C7-4B5D-14AC2670E085}"/>
              </a:ext>
            </a:extLst>
          </p:cNvPr>
          <p:cNvSpPr>
            <a:spLocks noGrp="1"/>
          </p:cNvSpPr>
          <p:nvPr>
            <p:ph idx="1"/>
          </p:nvPr>
        </p:nvSpPr>
        <p:spPr>
          <a:xfrm>
            <a:off x="979714" y="2117634"/>
            <a:ext cx="10058400" cy="3931920"/>
          </a:xfrm>
        </p:spPr>
        <p:txBody>
          <a:bodyPr vert="horz" lIns="91440" tIns="45720" rIns="91440" bIns="45720" rtlCol="0" anchor="t">
            <a:normAutofit/>
          </a:bodyPr>
          <a:lstStyle/>
          <a:p>
            <a:pPr>
              <a:buFont typeface="Wingdings"/>
              <a:buChar char="Ø"/>
            </a:pPr>
            <a:r>
              <a:rPr lang="en-US" sz="3200" dirty="0">
                <a:solidFill>
                  <a:srgbClr val="FFFF00"/>
                </a:solidFill>
                <a:latin typeface="Gabriola"/>
              </a:rPr>
              <a:t>I think that airplanes with more weight to bear will fly more heavily and descend much sooner than lighter airplanes.</a:t>
            </a:r>
            <a:endParaRPr lang="en-US"/>
          </a:p>
        </p:txBody>
      </p:sp>
    </p:spTree>
    <p:extLst>
      <p:ext uri="{BB962C8B-B14F-4D97-AF65-F5344CB8AC3E}">
        <p14:creationId xmlns:p14="http://schemas.microsoft.com/office/powerpoint/2010/main" val="4717782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lourful thread loop set">
            <a:extLst>
              <a:ext uri="{FF2B5EF4-FFF2-40B4-BE49-F238E27FC236}">
                <a16:creationId xmlns:a16="http://schemas.microsoft.com/office/drawing/2014/main" id="{C16C8134-0BE0-9703-E217-412C6C38F5D8}"/>
              </a:ext>
            </a:extLst>
          </p:cNvPr>
          <p:cNvPicPr>
            <a:picLocks noChangeAspect="1"/>
          </p:cNvPicPr>
          <p:nvPr/>
        </p:nvPicPr>
        <p:blipFill rotWithShape="1">
          <a:blip r:embed="rId2">
            <a:alphaModFix amt="35000"/>
          </a:blip>
          <a:srcRect r="-2" b="15603"/>
          <a:stretch/>
        </p:blipFill>
        <p:spPr>
          <a:xfrm>
            <a:off x="20" y="10"/>
            <a:ext cx="12191980" cy="6857990"/>
          </a:xfrm>
          <a:prstGeom prst="rect">
            <a:avLst/>
          </a:prstGeom>
        </p:spPr>
      </p:pic>
      <p:sp>
        <p:nvSpPr>
          <p:cNvPr id="2" name="Title 1">
            <a:extLst>
              <a:ext uri="{FF2B5EF4-FFF2-40B4-BE49-F238E27FC236}">
                <a16:creationId xmlns:a16="http://schemas.microsoft.com/office/drawing/2014/main" id="{2C2AC2E4-E4DD-D517-EF13-F61F4D1C32B8}"/>
              </a:ext>
            </a:extLst>
          </p:cNvPr>
          <p:cNvSpPr>
            <a:spLocks noGrp="1"/>
          </p:cNvSpPr>
          <p:nvPr>
            <p:ph type="title"/>
          </p:nvPr>
        </p:nvSpPr>
        <p:spPr/>
        <p:txBody>
          <a:bodyPr>
            <a:normAutofit/>
          </a:bodyPr>
          <a:lstStyle/>
          <a:p>
            <a:r>
              <a:rPr lang="en-US" sz="6000" dirty="0">
                <a:solidFill>
                  <a:srgbClr val="FFFF00"/>
                </a:solidFill>
                <a:latin typeface="Gabriola"/>
                <a:cs typeface="Calibri Light"/>
              </a:rPr>
              <a:t>Materials</a:t>
            </a:r>
            <a:endParaRPr lang="en-US" sz="6000">
              <a:solidFill>
                <a:srgbClr val="FFFF00"/>
              </a:solidFill>
              <a:latin typeface="Gabriola"/>
            </a:endParaRPr>
          </a:p>
        </p:txBody>
      </p:sp>
      <p:pic>
        <p:nvPicPr>
          <p:cNvPr id="4" name="Picture 5" descr="A picture containing envelope&#10;&#10;Description automatically generated">
            <a:extLst>
              <a:ext uri="{FF2B5EF4-FFF2-40B4-BE49-F238E27FC236}">
                <a16:creationId xmlns:a16="http://schemas.microsoft.com/office/drawing/2014/main" id="{3757CA5F-3127-3DF4-3617-265698BDA2A2}"/>
              </a:ext>
            </a:extLst>
          </p:cNvPr>
          <p:cNvPicPr>
            <a:picLocks noGrp="1" noChangeAspect="1"/>
          </p:cNvPicPr>
          <p:nvPr>
            <p:ph idx="1"/>
          </p:nvPr>
        </p:nvPicPr>
        <p:blipFill>
          <a:blip r:embed="rId3"/>
          <a:stretch>
            <a:fillRect/>
          </a:stretch>
        </p:blipFill>
        <p:spPr>
          <a:xfrm>
            <a:off x="7424322" y="876663"/>
            <a:ext cx="4019929" cy="2451464"/>
          </a:xfrm>
          <a:prstGeom prst="rect">
            <a:avLst/>
          </a:prstGeom>
          <a:ln w="190500" cap="sq">
            <a:solidFill>
              <a:schemeClr val="tx1">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F2A06D8E-E2E2-8191-C370-361B272391C2}"/>
              </a:ext>
            </a:extLst>
          </p:cNvPr>
          <p:cNvSpPr txBox="1"/>
          <p:nvPr/>
        </p:nvSpPr>
        <p:spPr>
          <a:xfrm>
            <a:off x="631371" y="1756229"/>
            <a:ext cx="679268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00B050"/>
                </a:solidFill>
                <a:latin typeface="Gabriola"/>
              </a:rPr>
              <a:t>1) 4 sheets of paper to fold into identical paper airplanes.</a:t>
            </a:r>
          </a:p>
          <a:p>
            <a:r>
              <a:rPr lang="en-US" sz="3600" dirty="0">
                <a:solidFill>
                  <a:srgbClr val="00B050"/>
                </a:solidFill>
                <a:latin typeface="Gabriola"/>
              </a:rPr>
              <a:t>2) 3 pennies and 1 quarter, which will later be taped onto the airplanes.</a:t>
            </a:r>
          </a:p>
          <a:p>
            <a:r>
              <a:rPr lang="en-US" sz="3600" dirty="0">
                <a:solidFill>
                  <a:srgbClr val="00B050"/>
                </a:solidFill>
                <a:latin typeface="Gabriola"/>
              </a:rPr>
              <a:t>3) Tape to tape the coins onto the airplanes.</a:t>
            </a:r>
          </a:p>
          <a:p>
            <a:r>
              <a:rPr lang="en-US" sz="3600" dirty="0">
                <a:solidFill>
                  <a:srgbClr val="00B050"/>
                </a:solidFill>
                <a:latin typeface="Gabriola"/>
              </a:rPr>
              <a:t>4) A clear area to throw the airplanes one-by-one.</a:t>
            </a:r>
          </a:p>
        </p:txBody>
      </p:sp>
      <p:pic>
        <p:nvPicPr>
          <p:cNvPr id="3" name="Picture 6">
            <a:extLst>
              <a:ext uri="{FF2B5EF4-FFF2-40B4-BE49-F238E27FC236}">
                <a16:creationId xmlns:a16="http://schemas.microsoft.com/office/drawing/2014/main" id="{02352264-E555-1F21-FDB0-8079D8A9AFAE}"/>
              </a:ext>
            </a:extLst>
          </p:cNvPr>
          <p:cNvPicPr>
            <a:picLocks noChangeAspect="1"/>
          </p:cNvPicPr>
          <p:nvPr/>
        </p:nvPicPr>
        <p:blipFill>
          <a:blip r:embed="rId4"/>
          <a:stretch>
            <a:fillRect/>
          </a:stretch>
        </p:blipFill>
        <p:spPr>
          <a:xfrm>
            <a:off x="7975786" y="2953565"/>
            <a:ext cx="3853543" cy="2583542"/>
          </a:xfrm>
          <a:prstGeom prst="rect">
            <a:avLst/>
          </a:prstGeom>
          <a:ln w="190500" cap="sq">
            <a:solidFill>
              <a:schemeClr val="bg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578403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mplex maths formulae on a blackboard">
            <a:extLst>
              <a:ext uri="{FF2B5EF4-FFF2-40B4-BE49-F238E27FC236}">
                <a16:creationId xmlns:a16="http://schemas.microsoft.com/office/drawing/2014/main" id="{8023A243-DFE9-88D4-BFDE-22A73FA082E6}"/>
              </a:ext>
            </a:extLst>
          </p:cNvPr>
          <p:cNvPicPr>
            <a:picLocks noChangeAspect="1"/>
          </p:cNvPicPr>
          <p:nvPr/>
        </p:nvPicPr>
        <p:blipFill rotWithShape="1">
          <a:blip r:embed="rId2">
            <a:alphaModFix amt="35000"/>
          </a:blip>
          <a:srcRect t="17107" r="-2" b="5731"/>
          <a:stretch/>
        </p:blipFill>
        <p:spPr>
          <a:xfrm>
            <a:off x="20" y="10"/>
            <a:ext cx="12191980" cy="6857990"/>
          </a:xfrm>
          <a:prstGeom prst="rect">
            <a:avLst/>
          </a:prstGeom>
        </p:spPr>
      </p:pic>
      <p:sp>
        <p:nvSpPr>
          <p:cNvPr id="2" name="Title 1">
            <a:extLst>
              <a:ext uri="{FF2B5EF4-FFF2-40B4-BE49-F238E27FC236}">
                <a16:creationId xmlns:a16="http://schemas.microsoft.com/office/drawing/2014/main" id="{D9A5613C-E361-8714-0D9F-FF528E73B388}"/>
              </a:ext>
            </a:extLst>
          </p:cNvPr>
          <p:cNvSpPr>
            <a:spLocks noGrp="1"/>
          </p:cNvSpPr>
          <p:nvPr>
            <p:ph type="title"/>
          </p:nvPr>
        </p:nvSpPr>
        <p:spPr/>
        <p:txBody>
          <a:bodyPr>
            <a:normAutofit/>
          </a:bodyPr>
          <a:lstStyle/>
          <a:p>
            <a:r>
              <a:rPr lang="en-US" sz="6000" dirty="0">
                <a:solidFill>
                  <a:srgbClr val="00B050"/>
                </a:solidFill>
                <a:latin typeface="Gabriola"/>
                <a:cs typeface="Calibri Light"/>
              </a:rPr>
              <a:t>Procedure to Test Hypothesis</a:t>
            </a:r>
            <a:endParaRPr lang="en-US" sz="6000">
              <a:solidFill>
                <a:srgbClr val="00B050"/>
              </a:solidFill>
              <a:latin typeface="Gabriola"/>
            </a:endParaRPr>
          </a:p>
        </p:txBody>
      </p:sp>
      <p:sp>
        <p:nvSpPr>
          <p:cNvPr id="3" name="Content Placeholder 2">
            <a:extLst>
              <a:ext uri="{FF2B5EF4-FFF2-40B4-BE49-F238E27FC236}">
                <a16:creationId xmlns:a16="http://schemas.microsoft.com/office/drawing/2014/main" id="{2C6AC5A0-D533-5DAF-3C52-B617C4E907C4}"/>
              </a:ext>
            </a:extLst>
          </p:cNvPr>
          <p:cNvSpPr>
            <a:spLocks noGrp="1"/>
          </p:cNvSpPr>
          <p:nvPr>
            <p:ph idx="1"/>
          </p:nvPr>
        </p:nvSpPr>
        <p:spPr>
          <a:xfrm>
            <a:off x="1066800" y="2103120"/>
            <a:ext cx="7090230" cy="3931920"/>
          </a:xfrm>
        </p:spPr>
        <p:txBody>
          <a:bodyPr vert="horz" lIns="91440" tIns="45720" rIns="91440" bIns="45720" rtlCol="0" anchor="t">
            <a:normAutofit/>
          </a:bodyPr>
          <a:lstStyle/>
          <a:p>
            <a:pPr>
              <a:buFont typeface="Wingdings"/>
              <a:buChar char="Ø"/>
            </a:pPr>
            <a:r>
              <a:rPr lang="en-US" sz="2800" dirty="0">
                <a:solidFill>
                  <a:srgbClr val="00B0F0"/>
                </a:solidFill>
                <a:latin typeface="Gabriola"/>
              </a:rPr>
              <a:t>To test my hypothesis, I will make 4 identical paper airplanes and put one to the side. Next, I will tape a single penny to the second, a quarter to the third, and two pennies to the last. </a:t>
            </a:r>
            <a:endParaRPr lang="en-US"/>
          </a:p>
          <a:p>
            <a:pPr>
              <a:buFont typeface="Wingdings"/>
              <a:buChar char="Ø"/>
            </a:pPr>
            <a:r>
              <a:rPr lang="en-US" sz="2800" dirty="0">
                <a:solidFill>
                  <a:srgbClr val="00B0F0"/>
                </a:solidFill>
                <a:latin typeface="Gabriola"/>
              </a:rPr>
              <a:t>Then I will throw each airplane and note how far it went. This will tell me whether my hypothesis is correct or not.</a:t>
            </a:r>
          </a:p>
        </p:txBody>
      </p:sp>
      <p:pic>
        <p:nvPicPr>
          <p:cNvPr id="4" name="Picture 5" descr="A picture containing floor, envelope, stationary&#10;&#10;Description automatically generated">
            <a:extLst>
              <a:ext uri="{FF2B5EF4-FFF2-40B4-BE49-F238E27FC236}">
                <a16:creationId xmlns:a16="http://schemas.microsoft.com/office/drawing/2014/main" id="{3458EDE6-CA1F-B921-4243-62309E28356C}"/>
              </a:ext>
            </a:extLst>
          </p:cNvPr>
          <p:cNvPicPr>
            <a:picLocks noChangeAspect="1"/>
          </p:cNvPicPr>
          <p:nvPr/>
        </p:nvPicPr>
        <p:blipFill>
          <a:blip r:embed="rId3"/>
          <a:stretch>
            <a:fillRect/>
          </a:stretch>
        </p:blipFill>
        <p:spPr>
          <a:xfrm>
            <a:off x="8149770" y="2485571"/>
            <a:ext cx="3664858" cy="2598058"/>
          </a:xfrm>
          <a:prstGeom prst="rect">
            <a:avLst/>
          </a:prstGeom>
          <a:ln w="127000" cap="rnd">
            <a:solidFill>
              <a:schemeClr val="accent1">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228940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101010 data lines to infinity">
            <a:extLst>
              <a:ext uri="{FF2B5EF4-FFF2-40B4-BE49-F238E27FC236}">
                <a16:creationId xmlns:a16="http://schemas.microsoft.com/office/drawing/2014/main" id="{66BEE9FC-7673-6926-BE52-B3D3DBE1A2BC}"/>
              </a:ext>
            </a:extLst>
          </p:cNvPr>
          <p:cNvPicPr>
            <a:picLocks noChangeAspect="1"/>
          </p:cNvPicPr>
          <p:nvPr/>
        </p:nvPicPr>
        <p:blipFill rotWithShape="1">
          <a:blip r:embed="rId2">
            <a:alphaModFix amt="35000"/>
          </a:blip>
          <a:srcRect t="13057" r="-2" b="-2"/>
          <a:stretch/>
        </p:blipFill>
        <p:spPr>
          <a:xfrm>
            <a:off x="20" y="10"/>
            <a:ext cx="12191980" cy="6857990"/>
          </a:xfrm>
          <a:prstGeom prst="rect">
            <a:avLst/>
          </a:prstGeom>
        </p:spPr>
      </p:pic>
      <p:sp>
        <p:nvSpPr>
          <p:cNvPr id="2" name="Title 1">
            <a:extLst>
              <a:ext uri="{FF2B5EF4-FFF2-40B4-BE49-F238E27FC236}">
                <a16:creationId xmlns:a16="http://schemas.microsoft.com/office/drawing/2014/main" id="{4C03187F-45A3-EC82-C7D3-DF3EC6294505}"/>
              </a:ext>
            </a:extLst>
          </p:cNvPr>
          <p:cNvSpPr>
            <a:spLocks noGrp="1"/>
          </p:cNvSpPr>
          <p:nvPr>
            <p:ph type="title"/>
          </p:nvPr>
        </p:nvSpPr>
        <p:spPr/>
        <p:txBody>
          <a:bodyPr>
            <a:normAutofit/>
          </a:bodyPr>
          <a:lstStyle/>
          <a:p>
            <a:r>
              <a:rPr lang="en-US" sz="6000" dirty="0">
                <a:solidFill>
                  <a:srgbClr val="00B0F0"/>
                </a:solidFill>
                <a:latin typeface="Gabriola"/>
                <a:cs typeface="Calibri Light"/>
              </a:rPr>
              <a:t>Variables</a:t>
            </a:r>
            <a:endParaRPr lang="en-US" sz="6000">
              <a:solidFill>
                <a:srgbClr val="00B0F0"/>
              </a:solidFill>
              <a:latin typeface="Gabriola"/>
            </a:endParaRPr>
          </a:p>
        </p:txBody>
      </p:sp>
      <p:sp>
        <p:nvSpPr>
          <p:cNvPr id="3" name="Content Placeholder 2">
            <a:extLst>
              <a:ext uri="{FF2B5EF4-FFF2-40B4-BE49-F238E27FC236}">
                <a16:creationId xmlns:a16="http://schemas.microsoft.com/office/drawing/2014/main" id="{174F1485-8663-48EF-FC7E-E4F415A3F236}"/>
              </a:ext>
            </a:extLst>
          </p:cNvPr>
          <p:cNvSpPr>
            <a:spLocks noGrp="1"/>
          </p:cNvSpPr>
          <p:nvPr>
            <p:ph idx="1"/>
          </p:nvPr>
        </p:nvSpPr>
        <p:spPr/>
        <p:txBody>
          <a:bodyPr vert="horz" lIns="91440" tIns="45720" rIns="91440" bIns="45720" rtlCol="0" anchor="t">
            <a:normAutofit/>
          </a:bodyPr>
          <a:lstStyle/>
          <a:p>
            <a:pPr>
              <a:buFont typeface="Wingdings"/>
              <a:buChar char="Ø"/>
            </a:pPr>
            <a:r>
              <a:rPr lang="en-US" sz="2800" dirty="0">
                <a:solidFill>
                  <a:srgbClr val="3B7FFF"/>
                </a:solidFill>
                <a:latin typeface="Gabriola"/>
                <a:cs typeface="Calibri"/>
              </a:rPr>
              <a:t>Manipulated variables: 4 paper airplanes and 4 coins; 3 pennies, 1 quarter</a:t>
            </a:r>
            <a:endParaRPr lang="en-US">
              <a:solidFill>
                <a:srgbClr val="3B7FFF"/>
              </a:solidFill>
            </a:endParaRPr>
          </a:p>
          <a:p>
            <a:pPr>
              <a:buFont typeface="Wingdings"/>
              <a:buChar char="Ø"/>
            </a:pPr>
            <a:r>
              <a:rPr lang="en-US" sz="2800" dirty="0">
                <a:solidFill>
                  <a:srgbClr val="3B7FFF"/>
                </a:solidFill>
                <a:latin typeface="Gabriola"/>
                <a:cs typeface="Calibri"/>
              </a:rPr>
              <a:t>Responding variables: The distance each airplane will fly before dropping to the ground, and how well the airplanes' flights went. </a:t>
            </a:r>
          </a:p>
          <a:p>
            <a:pPr>
              <a:buFont typeface="Wingdings"/>
              <a:buChar char="Ø"/>
            </a:pPr>
            <a:r>
              <a:rPr lang="en-US" sz="2800" dirty="0">
                <a:solidFill>
                  <a:srgbClr val="3B7FFF"/>
                </a:solidFill>
                <a:latin typeface="Gabriola"/>
                <a:cs typeface="Calibri"/>
              </a:rPr>
              <a:t>Controlled Variables: The way the paper airplanes are being folded.</a:t>
            </a:r>
          </a:p>
        </p:txBody>
      </p:sp>
    </p:spTree>
    <p:extLst>
      <p:ext uri="{BB962C8B-B14F-4D97-AF65-F5344CB8AC3E}">
        <p14:creationId xmlns:p14="http://schemas.microsoft.com/office/powerpoint/2010/main" val="13758487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ngled shot of pen on a graph">
            <a:extLst>
              <a:ext uri="{FF2B5EF4-FFF2-40B4-BE49-F238E27FC236}">
                <a16:creationId xmlns:a16="http://schemas.microsoft.com/office/drawing/2014/main" id="{E42B255F-C048-2BFA-FDD5-735EADB48C24}"/>
              </a:ext>
            </a:extLst>
          </p:cNvPr>
          <p:cNvPicPr>
            <a:picLocks noChangeAspect="1"/>
          </p:cNvPicPr>
          <p:nvPr/>
        </p:nvPicPr>
        <p:blipFill rotWithShape="1">
          <a:blip r:embed="rId2">
            <a:alphaModFix amt="35000"/>
          </a:blip>
          <a:srcRect t="9146" b="6584"/>
          <a:stretch/>
        </p:blipFill>
        <p:spPr>
          <a:xfrm>
            <a:off x="20" y="1676"/>
            <a:ext cx="12191980" cy="6857990"/>
          </a:xfrm>
          <a:prstGeom prst="rect">
            <a:avLst/>
          </a:prstGeom>
        </p:spPr>
      </p:pic>
      <p:sp>
        <p:nvSpPr>
          <p:cNvPr id="2" name="Title 1">
            <a:extLst>
              <a:ext uri="{FF2B5EF4-FFF2-40B4-BE49-F238E27FC236}">
                <a16:creationId xmlns:a16="http://schemas.microsoft.com/office/drawing/2014/main" id="{AAB58B86-437C-A9C0-C7CF-47B24DCAEAA8}"/>
              </a:ext>
            </a:extLst>
          </p:cNvPr>
          <p:cNvSpPr>
            <a:spLocks noGrp="1"/>
          </p:cNvSpPr>
          <p:nvPr>
            <p:ph type="title"/>
          </p:nvPr>
        </p:nvSpPr>
        <p:spPr/>
        <p:txBody>
          <a:bodyPr>
            <a:normAutofit/>
          </a:bodyPr>
          <a:lstStyle/>
          <a:p>
            <a:r>
              <a:rPr lang="en-US" sz="6000" dirty="0">
                <a:solidFill>
                  <a:srgbClr val="0070C0"/>
                </a:solidFill>
                <a:latin typeface="Gabriola"/>
                <a:cs typeface="Calibri Light"/>
              </a:rPr>
              <a:t>Data</a:t>
            </a:r>
            <a:endParaRPr lang="en-US" sz="6000">
              <a:solidFill>
                <a:srgbClr val="0070C0"/>
              </a:solidFill>
              <a:latin typeface="Gabriola"/>
            </a:endParaRPr>
          </a:p>
        </p:txBody>
      </p:sp>
      <p:sp>
        <p:nvSpPr>
          <p:cNvPr id="8" name="Content Placeholder 7">
            <a:extLst>
              <a:ext uri="{FF2B5EF4-FFF2-40B4-BE49-F238E27FC236}">
                <a16:creationId xmlns:a16="http://schemas.microsoft.com/office/drawing/2014/main" id="{C52BE7FF-A233-A249-B84D-412B205CCFC1}"/>
              </a:ext>
            </a:extLst>
          </p:cNvPr>
          <p:cNvSpPr>
            <a:spLocks noGrp="1"/>
          </p:cNvSpPr>
          <p:nvPr>
            <p:ph idx="1"/>
          </p:nvPr>
        </p:nvSpPr>
        <p:spPr>
          <a:xfrm>
            <a:off x="1066800" y="1709811"/>
            <a:ext cx="9839763" cy="4508401"/>
          </a:xfrm>
        </p:spPr>
        <p:txBody>
          <a:bodyPr vert="horz" lIns="91440" tIns="45720" rIns="91440" bIns="45720" rtlCol="0" anchor="t">
            <a:normAutofit/>
          </a:bodyPr>
          <a:lstStyle/>
          <a:p>
            <a:pPr>
              <a:buFont typeface="Wingdings"/>
              <a:buChar char="Ø"/>
            </a:pPr>
            <a:r>
              <a:rPr lang="en-US" sz="2800" dirty="0">
                <a:solidFill>
                  <a:srgbClr val="C073FF"/>
                </a:solidFill>
                <a:latin typeface="Gabriola"/>
              </a:rPr>
              <a:t>The heaviest airplane, with two pennies, went the farthest. The lightest, with no coins, came second, the second lightest with a quarter came third, and the one with a single penny didn't go as far as the others. </a:t>
            </a:r>
            <a:endParaRPr lang="en-US">
              <a:solidFill>
                <a:srgbClr val="FFFFFF"/>
              </a:solidFill>
              <a:latin typeface="Century Gothic" panose="020B0502020202020204"/>
            </a:endParaRPr>
          </a:p>
          <a:p>
            <a:pPr>
              <a:buFont typeface="Wingdings"/>
              <a:buChar char="Ø"/>
            </a:pPr>
            <a:endParaRPr lang="en-US" sz="2800" dirty="0">
              <a:solidFill>
                <a:srgbClr val="C073FF"/>
              </a:solidFill>
              <a:latin typeface="Gabriola"/>
            </a:endParaRPr>
          </a:p>
        </p:txBody>
      </p:sp>
    </p:spTree>
    <p:extLst>
      <p:ext uri="{BB962C8B-B14F-4D97-AF65-F5344CB8AC3E}">
        <p14:creationId xmlns:p14="http://schemas.microsoft.com/office/powerpoint/2010/main" val="30092185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Graph on document with pen">
            <a:extLst>
              <a:ext uri="{FF2B5EF4-FFF2-40B4-BE49-F238E27FC236}">
                <a16:creationId xmlns:a16="http://schemas.microsoft.com/office/drawing/2014/main" id="{DB0E83B1-6CF7-C6EC-383E-A95A78B54A01}"/>
              </a:ext>
            </a:extLst>
          </p:cNvPr>
          <p:cNvPicPr>
            <a:picLocks noChangeAspect="1"/>
          </p:cNvPicPr>
          <p:nvPr/>
        </p:nvPicPr>
        <p:blipFill rotWithShape="1">
          <a:blip r:embed="rId2">
            <a:duotone>
              <a:schemeClr val="bg2">
                <a:shade val="45000"/>
                <a:satMod val="135000"/>
              </a:schemeClr>
              <a:prstClr val="white"/>
            </a:duotone>
            <a:alphaModFix amt="20000"/>
          </a:blip>
          <a:srcRect t="983" r="-2" b="14619"/>
          <a:stretch/>
        </p:blipFill>
        <p:spPr>
          <a:xfrm>
            <a:off x="-104185" y="10"/>
            <a:ext cx="12191980" cy="6857990"/>
          </a:xfrm>
          <a:prstGeom prst="rect">
            <a:avLst/>
          </a:prstGeom>
        </p:spPr>
      </p:pic>
      <p:sp>
        <p:nvSpPr>
          <p:cNvPr id="2" name="Title 1">
            <a:extLst>
              <a:ext uri="{FF2B5EF4-FFF2-40B4-BE49-F238E27FC236}">
                <a16:creationId xmlns:a16="http://schemas.microsoft.com/office/drawing/2014/main" id="{1E5AA13F-46D3-425C-4670-7DB55794BD7F}"/>
              </a:ext>
            </a:extLst>
          </p:cNvPr>
          <p:cNvSpPr>
            <a:spLocks noGrp="1"/>
          </p:cNvSpPr>
          <p:nvPr>
            <p:ph type="title"/>
          </p:nvPr>
        </p:nvSpPr>
        <p:spPr>
          <a:xfrm>
            <a:off x="791029" y="657108"/>
            <a:ext cx="10058400" cy="1371600"/>
          </a:xfrm>
        </p:spPr>
        <p:txBody>
          <a:bodyPr>
            <a:normAutofit/>
          </a:bodyPr>
          <a:lstStyle/>
          <a:p>
            <a:r>
              <a:rPr lang="en-US" sz="6000" dirty="0">
                <a:solidFill>
                  <a:srgbClr val="C073FF"/>
                </a:solidFill>
                <a:latin typeface="Gabriola"/>
                <a:cs typeface="Calibri Light"/>
              </a:rPr>
              <a:t>Analyze Data for Conclusion</a:t>
            </a:r>
            <a:endParaRPr lang="en-US" sz="6000">
              <a:solidFill>
                <a:srgbClr val="C073FF"/>
              </a:solidFill>
              <a:latin typeface="Gabriola"/>
            </a:endParaRPr>
          </a:p>
        </p:txBody>
      </p:sp>
      <p:pic>
        <p:nvPicPr>
          <p:cNvPr id="4" name="Picture 5" descr="A picture containing text, envelope, stationary&#10;&#10;Description automatically generated">
            <a:extLst>
              <a:ext uri="{FF2B5EF4-FFF2-40B4-BE49-F238E27FC236}">
                <a16:creationId xmlns:a16="http://schemas.microsoft.com/office/drawing/2014/main" id="{6D2BD18B-6F75-9FBA-B445-B9DC9751E979}"/>
              </a:ext>
            </a:extLst>
          </p:cNvPr>
          <p:cNvPicPr>
            <a:picLocks noGrp="1" noChangeAspect="1"/>
          </p:cNvPicPr>
          <p:nvPr>
            <p:ph idx="1"/>
          </p:nvPr>
        </p:nvPicPr>
        <p:blipFill>
          <a:blip r:embed="rId3"/>
          <a:stretch>
            <a:fillRect/>
          </a:stretch>
        </p:blipFill>
        <p:spPr>
          <a:xfrm>
            <a:off x="8337006" y="492034"/>
            <a:ext cx="3254103" cy="2436949"/>
          </a:xfrm>
        </p:spPr>
      </p:pic>
      <p:sp>
        <p:nvSpPr>
          <p:cNvPr id="6" name="TextBox 5">
            <a:extLst>
              <a:ext uri="{FF2B5EF4-FFF2-40B4-BE49-F238E27FC236}">
                <a16:creationId xmlns:a16="http://schemas.microsoft.com/office/drawing/2014/main" id="{ABF5A815-64EE-9290-D94D-1AFFCE19E01B}"/>
              </a:ext>
            </a:extLst>
          </p:cNvPr>
          <p:cNvSpPr txBox="1"/>
          <p:nvPr/>
        </p:nvSpPr>
        <p:spPr>
          <a:xfrm>
            <a:off x="1203960" y="1844040"/>
            <a:ext cx="694944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Ø"/>
            </a:pPr>
            <a:r>
              <a:rPr lang="en-US" sz="2800" dirty="0">
                <a:solidFill>
                  <a:srgbClr val="F296EC"/>
                </a:solidFill>
                <a:latin typeface="Gabriola"/>
              </a:rPr>
              <a:t>The heaviest airplane going farthest shows that my hypothesis was incorrect, but the lightest being second supports by hypothesis. This makes my hypothesis mostly incorrect. </a:t>
            </a:r>
          </a:p>
        </p:txBody>
      </p:sp>
    </p:spTree>
    <p:extLst>
      <p:ext uri="{BB962C8B-B14F-4D97-AF65-F5344CB8AC3E}">
        <p14:creationId xmlns:p14="http://schemas.microsoft.com/office/powerpoint/2010/main" val="12285103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F3F38FE8-A20F-B3B1-D1F8-D7859BED2AD9}"/>
              </a:ext>
            </a:extLst>
          </p:cNvPr>
          <p:cNvPicPr>
            <a:picLocks noChangeAspect="1"/>
          </p:cNvPicPr>
          <p:nvPr/>
        </p:nvPicPr>
        <p:blipFill rotWithShape="1">
          <a:blip r:embed="rId2"/>
          <a:srcRect l="43689"/>
          <a:stretch/>
        </p:blipFill>
        <p:spPr>
          <a:xfrm>
            <a:off x="956126" y="875697"/>
            <a:ext cx="4913094" cy="4838094"/>
          </a:xfrm>
          <a:prstGeom prst="roundRect">
            <a:avLst>
              <a:gd name="adj" fmla="val 11111"/>
            </a:avLst>
          </a:prstGeom>
          <a:ln w="190500" cap="rnd">
            <a:solidFill>
              <a:schemeClr val="accent1">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 name="Picture 3" descr="Kites flying in the sky&#10;&#10;Description automatically generated">
            <a:extLst>
              <a:ext uri="{FF2B5EF4-FFF2-40B4-BE49-F238E27FC236}">
                <a16:creationId xmlns:a16="http://schemas.microsoft.com/office/drawing/2014/main" id="{37BEC003-76C5-5480-8A9F-1D6BC08C4697}"/>
              </a:ext>
            </a:extLst>
          </p:cNvPr>
          <p:cNvPicPr>
            <a:picLocks noChangeAspect="1"/>
          </p:cNvPicPr>
          <p:nvPr/>
        </p:nvPicPr>
        <p:blipFill rotWithShape="1">
          <a:blip r:embed="rId3"/>
          <a:srcRect l="16119" r="19357"/>
          <a:stretch/>
        </p:blipFill>
        <p:spPr>
          <a:xfrm>
            <a:off x="6656582" y="766838"/>
            <a:ext cx="4898633" cy="4939695"/>
          </a:xfrm>
          <a:prstGeom prst="roundRect">
            <a:avLst>
              <a:gd name="adj" fmla="val 11111"/>
            </a:avLst>
          </a:prstGeom>
          <a:ln w="190500" cap="rnd">
            <a:solidFill>
              <a:srgbClr val="A094FF"/>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561814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373545"/>
      </a:dk2>
      <a:lt2>
        <a:srgbClr val="BCD0E0"/>
      </a:lt2>
      <a:accent1>
        <a:srgbClr val="3494BA"/>
      </a:accent1>
      <a:accent2>
        <a:srgbClr val="58B6C0"/>
      </a:accent2>
      <a:accent3>
        <a:srgbClr val="75BDA7"/>
      </a:accent3>
      <a:accent4>
        <a:srgbClr val="7A8C8E"/>
      </a:accent4>
      <a:accent5>
        <a:srgbClr val="84ACB6"/>
      </a:accent5>
      <a:accent6>
        <a:srgbClr val="6793CD"/>
      </a:accent6>
      <a:hlink>
        <a:srgbClr val="6B9F25"/>
      </a:hlink>
      <a:folHlink>
        <a:srgbClr val="9F6715"/>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Savon</vt:lpstr>
      <vt:lpstr>How Does The Weight Of A Paper Airplane Affect Its Ability To Fly? </vt:lpstr>
      <vt:lpstr>Question/Phenomenon Noticed:</vt:lpstr>
      <vt:lpstr>Hypothesis</vt:lpstr>
      <vt:lpstr>Materials</vt:lpstr>
      <vt:lpstr>Procedure to Test Hypothesis</vt:lpstr>
      <vt:lpstr>Variables</vt:lpstr>
      <vt:lpstr>Data</vt:lpstr>
      <vt:lpstr>Analyze Data for Conclusion</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lastModifiedBy>
  <cp:revision>123</cp:revision>
  <dcterms:created xsi:type="dcterms:W3CDTF">2022-04-23T05:01:29Z</dcterms:created>
  <dcterms:modified xsi:type="dcterms:W3CDTF">2022-04-28T03:49:49Z</dcterms:modified>
</cp:coreProperties>
</file>